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62"/>
  </p:notesMasterIdLst>
  <p:handoutMasterIdLst>
    <p:handoutMasterId r:id="rId63"/>
  </p:handoutMasterIdLst>
  <p:sldIdLst>
    <p:sldId id="347" r:id="rId6"/>
    <p:sldId id="293" r:id="rId7"/>
    <p:sldId id="257" r:id="rId8"/>
    <p:sldId id="262" r:id="rId9"/>
    <p:sldId id="348" r:id="rId10"/>
    <p:sldId id="295" r:id="rId11"/>
    <p:sldId id="296" r:id="rId12"/>
    <p:sldId id="297" r:id="rId13"/>
    <p:sldId id="342" r:id="rId14"/>
    <p:sldId id="343"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44" r:id="rId36"/>
    <p:sldId id="321" r:id="rId37"/>
    <p:sldId id="322" r:id="rId38"/>
    <p:sldId id="323" r:id="rId39"/>
    <p:sldId id="345"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264" r:id="rId57"/>
    <p:sldId id="349" r:id="rId58"/>
    <p:sldId id="350" r:id="rId59"/>
    <p:sldId id="351" r:id="rId60"/>
    <p:sldId id="346" r:id="rId61"/>
  </p:sldIdLst>
  <p:sldSz cx="12188825" cy="6858000"/>
  <p:notesSz cx="6858000" cy="9296400"/>
  <p:embeddedFontLst>
    <p:embeddedFont>
      <p:font typeface="Segoe UI Light" pitchFamily="34" charset="0"/>
      <p:regular r:id="rId64"/>
    </p:embeddedFont>
    <p:embeddedFont>
      <p:font typeface="Tahoma" pitchFamily="34" charset="0"/>
      <p:regular r:id="rId65"/>
      <p:bold r:id="rId66"/>
    </p:embeddedFont>
    <p:embeddedFont>
      <p:font typeface="Segoe Light" pitchFamily="34" charset="0"/>
      <p:regular r:id="rId67"/>
      <p:italic r:id="rId68"/>
    </p:embeddedFont>
    <p:embeddedFont>
      <p:font typeface="Segoe UI" pitchFamily="34" charset="0"/>
      <p:regular r:id="rId69"/>
      <p:bold r:id="rId70"/>
      <p:italic r:id="rId71"/>
      <p:boldItalic r:id="rId72"/>
    </p:embeddedFont>
    <p:embeddedFont>
      <p:font typeface="Consolas" pitchFamily="49" charset="0"/>
      <p:regular r:id="rId73"/>
      <p:bold r:id="rId74"/>
      <p:italic r:id="rId75"/>
      <p:boldItalic r:id="rId76"/>
    </p:embeddedFont>
    <p:embeddedFont>
      <p:font typeface="Calibri" pitchFamily="34" charset="0"/>
      <p:regular r:id="rId77"/>
      <p:bold r:id="rId78"/>
      <p:italic r:id="rId79"/>
      <p:boldItalic r:id="rId80"/>
    </p:embeddedFont>
  </p:embeddedFontLst>
  <p:custDataLst>
    <p:tags r:id="rId81"/>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1" autoAdjust="0"/>
    <p:restoredTop sz="89076" autoAdjust="0"/>
  </p:normalViewPr>
  <p:slideViewPr>
    <p:cSldViewPr snapToGrid="0" snapToObjects="1">
      <p:cViewPr varScale="1">
        <p:scale>
          <a:sx n="110" d="100"/>
          <a:sy n="110" d="100"/>
        </p:scale>
        <p:origin x="-90" y="-108"/>
      </p:cViewPr>
      <p:guideLst>
        <p:guide orient="horz" pos="712"/>
        <p:guide orient="horz" pos="3937"/>
        <p:guide orient="horz" pos="1328"/>
        <p:guide pos="326"/>
        <p:guide pos="7355"/>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presProps" Target="presProps.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10"/>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sdn.microsoft.com/en-us/library/system.web.mvc.htmlhelper_members.asp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ninject.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only use this slide</a:t>
            </a:r>
            <a:r>
              <a:rPr lang="en-US" baseline="0" dirty="0" smtClean="0"/>
              <a:t> if you are using ASP.NET MVC 3</a:t>
            </a:r>
            <a:endParaRPr lang="en-US" dirty="0" smtClean="0"/>
          </a:p>
          <a:p>
            <a:endParaRPr lang="en-US" dirty="0" smtClean="0"/>
          </a:p>
          <a:p>
            <a:r>
              <a:rPr lang="en-US" dirty="0" smtClean="0"/>
              <a:t>With ASP.NET MVC 3</a:t>
            </a:r>
            <a:r>
              <a:rPr lang="en-US" baseline="0" dirty="0" smtClean="0"/>
              <a:t> we’ve added a new view engine which uses a new lightweight syntax called Razor.  Razor is designed to make it easier and faster to write code and allows you to mix markup and code for more understandable views.  </a:t>
            </a:r>
          </a:p>
          <a:p>
            <a:endParaRPr lang="en-US" baseline="0" dirty="0" smtClean="0"/>
          </a:p>
          <a:p>
            <a:r>
              <a:rPr lang="en-US" baseline="0" dirty="0" smtClean="0"/>
              <a:t>The new syntax is characterized by the new @ symbol that you will see commonly in Razor views and allows you to mix code and markup freely, which makes for much cleaner code.</a:t>
            </a:r>
          </a:p>
          <a:p>
            <a:endParaRPr lang="en-US" baseline="0" dirty="0" smtClean="0"/>
          </a:p>
          <a:p>
            <a:r>
              <a:rPr lang="en-US" baseline="0" dirty="0" smtClean="0"/>
              <a:t>Razor also allows you to make use of “Helpers” which are shortcuts that make it easier to use common  plugins like </a:t>
            </a:r>
            <a:r>
              <a:rPr lang="en-US" baseline="0" dirty="0" err="1" smtClean="0"/>
              <a:t>ReCapture</a:t>
            </a:r>
            <a:r>
              <a:rPr lang="en-US" baseline="0" dirty="0" smtClean="0"/>
              <a:t>, Facebook Social Plugins, </a:t>
            </a:r>
            <a:r>
              <a:rPr lang="en-US" baseline="0" dirty="0" err="1" smtClean="0"/>
              <a:t>OData</a:t>
            </a:r>
            <a:r>
              <a:rPr lang="en-US" baseline="0" dirty="0" smtClean="0"/>
              <a:t> etc.</a:t>
            </a:r>
          </a:p>
          <a:p>
            <a:endParaRPr lang="en-US" baseline="0" dirty="0" smtClean="0"/>
          </a:p>
          <a:p>
            <a:r>
              <a:rPr lang="en-US" baseline="0" dirty="0" smtClean="0"/>
              <a:t>The Razor syntax is actually borrowed from the younger sibling of MVC, ASP.NET Web Pages, with a few modifications that are added on top.  For example MVC adds the @model keyword so that you no longer have to specify the full namespace in your directive when you are referencing models or </a:t>
            </a:r>
            <a:r>
              <a:rPr lang="en-US" baseline="0" dirty="0" err="1" smtClean="0"/>
              <a:t>ViewModels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7A12A5C-4330-4241-88FF-F2EE6603F1FB}" type="slidenum">
              <a:rPr lang="en-US" smtClean="0"/>
              <a:pPr/>
              <a:t>11</a:t>
            </a:fld>
            <a:endParaRPr lang="en-US"/>
          </a:p>
        </p:txBody>
      </p:sp>
    </p:spTree>
    <p:extLst>
      <p:ext uri="{BB962C8B-B14F-4D97-AF65-F5344CB8AC3E}">
        <p14:creationId xmlns:p14="http://schemas.microsoft.com/office/powerpoint/2010/main" val="3543644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12</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1 minute</a:t>
            </a:r>
          </a:p>
          <a:p>
            <a:endParaRPr lang="en-US" u="none" baseline="0" dirty="0" smtClean="0"/>
          </a:p>
          <a:p>
            <a:r>
              <a:rPr lang="en-US" u="none" baseline="0" dirty="0" smtClean="0"/>
              <a:t>In this session we’ll look at how we can take the notion of Models in MVC and use them in data access with the Entity Framework</a:t>
            </a:r>
            <a:r>
              <a:rPr lang="en-US" u="none" baseline="0" smtClean="0"/>
              <a:t>. </a:t>
            </a:r>
            <a:endParaRPr lang="en-US" u="none"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13</a:t>
            </a:fld>
            <a:endParaRPr lang="en-US"/>
          </a:p>
        </p:txBody>
      </p:sp>
    </p:spTree>
    <p:extLst>
      <p:ext uri="{BB962C8B-B14F-4D97-AF65-F5344CB8AC3E}">
        <p14:creationId xmlns:p14="http://schemas.microsoft.com/office/powerpoint/2010/main" val="1015153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Estimate</a:t>
            </a:r>
            <a:r>
              <a:rPr lang="en-US" baseline="0" dirty="0" smtClean="0"/>
              <a:t>d Time: 3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[Potential</a:t>
            </a:r>
            <a:r>
              <a:rPr lang="en-US" baseline="0" dirty="0" smtClean="0"/>
              <a:t> Questions to ask the audience:]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raw SQL script today to access their database?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stored procedures? Why?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Who is using ORM?</a:t>
            </a:r>
            <a:endParaRPr lang="en-US" dirty="0" smtClean="0"/>
          </a:p>
          <a:p>
            <a:endParaRPr lang="en-US" dirty="0" smtClean="0"/>
          </a:p>
          <a:p>
            <a:r>
              <a:rPr lang="en-US" baseline="0" dirty="0" smtClean="0"/>
              <a:t>For a long time in the history of programming, the data abstractions that represented the business objects were designed as database objects and were expressed in Entity-Relationship diagrams. This led to databases having great influence on the entity data model that was generated afterwards based on the existing database objects.</a:t>
            </a:r>
          </a:p>
          <a:p>
            <a:endParaRPr lang="en-US" baseline="0" dirty="0" smtClean="0"/>
          </a:p>
          <a:p>
            <a:r>
              <a:rPr lang="en-US" baseline="0" dirty="0" smtClean="0"/>
              <a:t>Then, software engineering evolved and the design focus was transmuted from the database to the software implementation. This lead to a whole new paradigm, where the entity data model were designed first, based on the user needs, and the database objects has to adapt to it.</a:t>
            </a:r>
          </a:p>
          <a:p>
            <a:endParaRPr lang="en-US" baseline="0" dirty="0" smtClean="0"/>
          </a:p>
          <a:p>
            <a:r>
              <a:rPr lang="en-US" baseline="0" dirty="0" smtClean="0"/>
              <a:t>The Entity Framework abstracts the database away from the application by providing sets of entities with which to work.  Instead of talking to the database, the application developer speaks “entities” and the framework manages all of the database communications on behalf of the developer.</a:t>
            </a:r>
          </a:p>
        </p:txBody>
      </p:sp>
      <p:sp>
        <p:nvSpPr>
          <p:cNvPr id="4" name="Slide Number Placeholder 3"/>
          <p:cNvSpPr>
            <a:spLocks noGrp="1"/>
          </p:cNvSpPr>
          <p:nvPr>
            <p:ph type="sldNum" sz="quarter" idx="10"/>
          </p:nvPr>
        </p:nvSpPr>
        <p:spPr/>
        <p:txBody>
          <a:bodyPr/>
          <a:lstStyle/>
          <a:p>
            <a:fld id="{E18F9282-D0A8-4FC3-8EA8-B416BA51AD58}" type="slidenum">
              <a:rPr lang="en-US" smtClean="0"/>
              <a:pPr/>
              <a:t>14</a:t>
            </a:fld>
            <a:endParaRPr lang="en-US"/>
          </a:p>
        </p:txBody>
      </p:sp>
    </p:spTree>
    <p:extLst>
      <p:ext uri="{BB962C8B-B14F-4D97-AF65-F5344CB8AC3E}">
        <p14:creationId xmlns:p14="http://schemas.microsoft.com/office/powerpoint/2010/main" val="1002738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u="none" dirty="0" smtClean="0"/>
              <a:t>:</a:t>
            </a:r>
            <a:r>
              <a:rPr lang="en-US" dirty="0" smtClean="0"/>
              <a:t> 2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Entity Framework</a:t>
            </a:r>
            <a:r>
              <a:rPr lang="en-US" baseline="0" dirty="0" smtClean="0"/>
              <a:t> provides three approaches to getting started. Which approach you choose will depend on your particular scenario.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already have an existing database from which to work from, Entity Framework provides a way to inspect it and generate an Entity Data Model.  An entity data model is a description of the underlying logical model in the database.  With this model you’ll then be able to write data access code against the Entity Framework rather than directly against the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other approach</a:t>
            </a:r>
            <a:r>
              <a:rPr lang="en-US" baseline="0" dirty="0" smtClean="0"/>
              <a:t> is to use the visual designer to create your entities and relationships.  Once complete you can then use the tooling to generate the database.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code-first allows the developer to write classes that describe models.  From these class files the Entity Framework then goes ahead and generates the database.</a:t>
            </a:r>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15</a:t>
            </a:fld>
            <a:endParaRPr lang="en-US"/>
          </a:p>
        </p:txBody>
      </p:sp>
    </p:spTree>
    <p:extLst>
      <p:ext uri="{BB962C8B-B14F-4D97-AF65-F5344CB8AC3E}">
        <p14:creationId xmlns:p14="http://schemas.microsoft.com/office/powerpoint/2010/main" val="2121882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baseline="0" dirty="0" smtClean="0"/>
              <a:t>Estimated Time: 20 minutes</a:t>
            </a:r>
          </a:p>
          <a:p>
            <a:pPr marL="228600" indent="-228600">
              <a:buAutoNum type="arabicPeriod"/>
            </a:pPr>
            <a:endParaRPr lang="en-US" u="none"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16</a:t>
            </a:fld>
            <a:endParaRPr lang="en-US"/>
          </a:p>
        </p:txBody>
      </p:sp>
    </p:spTree>
    <p:extLst>
      <p:ext uri="{BB962C8B-B14F-4D97-AF65-F5344CB8AC3E}">
        <p14:creationId xmlns:p14="http://schemas.microsoft.com/office/powerpoint/2010/main" val="468206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dirty="0" smtClean="0"/>
              <a:t>:</a:t>
            </a:r>
            <a:r>
              <a:rPr lang="en-US" baseline="0" dirty="0" smtClean="0"/>
              <a:t> 5 </a:t>
            </a:r>
            <a:r>
              <a:rPr lang="en-US" baseline="0" dirty="0" err="1" smtClean="0"/>
              <a:t>mins</a:t>
            </a:r>
            <a:endParaRPr lang="en-US" baseline="0" dirty="0" smtClean="0"/>
          </a:p>
          <a:p>
            <a:endParaRPr lang="en-US" baseline="0" dirty="0" smtClean="0"/>
          </a:p>
          <a:p>
            <a:r>
              <a:rPr lang="en-US" dirty="0" smtClean="0"/>
              <a:t>Model</a:t>
            </a:r>
            <a:r>
              <a:rPr lang="en-US" baseline="0" dirty="0" smtClean="0"/>
              <a:t> metadata are descriptions that you add to your model’s classes that the framework can use to give more context to the class or properties within it.  As an example, you can add descriptive text to a model’s properties that change how the label is displayed when MVC generates a label for it.</a:t>
            </a:r>
          </a:p>
          <a:p>
            <a:endParaRPr lang="en-US" baseline="0" dirty="0" smtClean="0"/>
          </a:p>
          <a:p>
            <a:r>
              <a:rPr lang="en-US" baseline="0" dirty="0" smtClean="0"/>
              <a:t>With database and model first, the problem is that EF generates the model classes automatically for you.  If you make changes to it, say you add metadata attributes, then your changes will be lost.  We get around this by creating a “buddy class” which is a partial of the original model class you want to modify.  In this class, you can then define metadata for the model without losing changes when Entity Framework regenerates the model.</a:t>
            </a:r>
          </a:p>
          <a:p>
            <a:endParaRPr lang="en-US" baseline="0" dirty="0" smtClean="0"/>
          </a:p>
          <a:p>
            <a:r>
              <a:rPr lang="en-US" baseline="0" dirty="0" smtClean="0"/>
              <a:t>This is an important fundamental to know as MVC uses metadata attributes extensively to understand the models that you use.</a:t>
            </a:r>
          </a:p>
          <a:p>
            <a:endParaRPr lang="en-US" baseline="0" dirty="0" smtClean="0"/>
          </a:p>
          <a:p>
            <a:r>
              <a:rPr lang="en-US" baseline="0" dirty="0" smtClean="0"/>
              <a:t>There’s a lot of different metadata that MVC understands – the full list is available on MSDN.</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17</a:t>
            </a:fld>
            <a:endParaRPr lang="en-US"/>
          </a:p>
        </p:txBody>
      </p:sp>
    </p:spTree>
    <p:extLst>
      <p:ext uri="{BB962C8B-B14F-4D97-AF65-F5344CB8AC3E}">
        <p14:creationId xmlns:p14="http://schemas.microsoft.com/office/powerpoint/2010/main" val="2350443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dirty="0" smtClean="0"/>
              <a:t>See demo script for details</a:t>
            </a:r>
            <a:endParaRPr lang="en-US" u="sng"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18</a:t>
            </a:fld>
            <a:endParaRPr lang="en-US"/>
          </a:p>
        </p:txBody>
      </p:sp>
    </p:spTree>
    <p:extLst>
      <p:ext uri="{BB962C8B-B14F-4D97-AF65-F5344CB8AC3E}">
        <p14:creationId xmlns:p14="http://schemas.microsoft.com/office/powerpoint/2010/main" val="166890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Timing: 2 minutes</a:t>
            </a:r>
            <a:endParaRPr lang="en-US" u="none" dirty="0" smtClean="0"/>
          </a:p>
          <a:p>
            <a:endParaRPr lang="en-US" u="none" dirty="0" smtClean="0"/>
          </a:p>
          <a:p>
            <a:r>
              <a:rPr lang="en-US" u="none" dirty="0" smtClean="0"/>
              <a:t>On</a:t>
            </a:r>
            <a:r>
              <a:rPr lang="en-US" u="none" baseline="0" dirty="0" smtClean="0"/>
              <a:t> their own Models do a great job of representing objects in our domain and allowing us to specify their settings for display in the view.  However, so far we’ve only seen how to do a 1:1 mapping between a model and a view.  What if we wanted to have multiple models in the same view?  This is very common scenario after all.  Think of a form with a </a:t>
            </a:r>
            <a:r>
              <a:rPr lang="en-US" u="none" baseline="0" dirty="0" err="1" smtClean="0"/>
              <a:t>dropdownlist</a:t>
            </a:r>
            <a:r>
              <a:rPr lang="en-US" u="none" baseline="0" dirty="0" smtClean="0"/>
              <a:t>.  Not only do we have a model for the form itself, but also for the data that is contained in the </a:t>
            </a:r>
            <a:r>
              <a:rPr lang="en-US" u="none" baseline="0" dirty="0" err="1" smtClean="0"/>
              <a:t>dropdownlist</a:t>
            </a:r>
            <a:r>
              <a:rPr lang="en-US" u="none" baseline="0" dirty="0" smtClean="0"/>
              <a:t>.</a:t>
            </a:r>
          </a:p>
          <a:p>
            <a:endParaRPr lang="en-US" u="none" baseline="0" dirty="0" smtClean="0"/>
          </a:p>
          <a:p>
            <a:r>
              <a:rPr lang="en-US" u="none" baseline="0" dirty="0" smtClean="0"/>
              <a:t>In this case we would use a </a:t>
            </a:r>
            <a:r>
              <a:rPr lang="en-US" u="none" baseline="0" dirty="0" err="1" smtClean="0"/>
              <a:t>ViewModel</a:t>
            </a:r>
            <a:r>
              <a:rPr lang="en-US" u="none" baseline="0" dirty="0" smtClean="0"/>
              <a:t>.  A </a:t>
            </a:r>
            <a:r>
              <a:rPr lang="en-US" u="none" baseline="0" dirty="0" err="1" smtClean="0"/>
              <a:t>ViewModel</a:t>
            </a:r>
            <a:r>
              <a:rPr lang="en-US" u="none" baseline="0" dirty="0" smtClean="0"/>
              <a:t> is a class that allows us to compose exactly the type of data the user will have available to them in the view.  </a:t>
            </a:r>
            <a:endParaRPr lang="en-US" u="sng"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19</a:t>
            </a:fld>
            <a:endParaRPr lang="en-US"/>
          </a:p>
        </p:txBody>
      </p:sp>
    </p:spTree>
    <p:extLst>
      <p:ext uri="{BB962C8B-B14F-4D97-AF65-F5344CB8AC3E}">
        <p14:creationId xmlns:p14="http://schemas.microsoft.com/office/powerpoint/2010/main" val="3797618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a:t>
            </a:r>
            <a:r>
              <a:rPr lang="en-US" baseline="0" dirty="0" smtClean="0"/>
              <a:t> min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MVC HTML Helpers </a:t>
            </a:r>
            <a:r>
              <a:rPr lang="en-US" dirty="0" smtClean="0"/>
              <a:t>provide an easy way to render HTML in a view</a:t>
            </a:r>
            <a:r>
              <a:rPr lang="en-US" baseline="0" dirty="0" smtClean="0"/>
              <a:t>, and help us save time by emitting HTML code on our behalf. Not only do they make the task quicker but they are also more accurate than us and render standards-based HTML!  </a:t>
            </a:r>
          </a:p>
          <a:p>
            <a:endParaRPr lang="en-US" baseline="0" dirty="0" smtClean="0"/>
          </a:p>
          <a:p>
            <a:r>
              <a:rPr lang="en-US" baseline="0" dirty="0" smtClean="0"/>
              <a:t>There are two different approaches for using helpers. The first approach is string based, and the other one is strongly typed. The strongly typed approach has more advantages because the view provides IntelliSense and we get compile time checking, which makes our job easier when working with model properties and will save us the trouble of providing an incorrectly named property. </a:t>
            </a:r>
          </a:p>
          <a:p>
            <a:endParaRPr lang="en-US" baseline="0" dirty="0" smtClean="0"/>
          </a:p>
          <a:p>
            <a:r>
              <a:rPr lang="en-US" baseline="0" dirty="0" smtClean="0"/>
              <a:t>Those benefits are really important, as they fit nicely with the model approach to development proposed by MVC, because changes in your model ripple through your application. If you make changes to your model when using strongly typed helpers, you will receive compilation errors alerting you of any issues that have been introduced instead of your users finding them first!</a:t>
            </a:r>
          </a:p>
          <a:p>
            <a:endParaRPr lang="en-US" baseline="0" dirty="0" smtClean="0"/>
          </a:p>
          <a:p>
            <a:r>
              <a:rPr lang="en-US" baseline="0" dirty="0" smtClean="0"/>
              <a:t>This is just one of many helpers available for outputting HTML.  There’s a full list of all the helpers available in the documentation online with MSDN: </a:t>
            </a:r>
            <a:r>
              <a:rPr lang="en-US" dirty="0" smtClean="0">
                <a:hlinkClick r:id="rId3"/>
              </a:rPr>
              <a:t>http://msdn.microsoft.com/en-us/library/system.web.mvc.htmlhelper_members.aspx</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21</a:t>
            </a:fld>
            <a:endParaRPr lang="en-US"/>
          </a:p>
        </p:txBody>
      </p:sp>
    </p:spTree>
    <p:extLst>
      <p:ext uri="{BB962C8B-B14F-4D97-AF65-F5344CB8AC3E}">
        <p14:creationId xmlns:p14="http://schemas.microsoft.com/office/powerpoint/2010/main" val="178003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Timing: 4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are also HTML Helpers that provide a really simple way to display data from a view’s model in different ways. These helpers automatically scaffold code that is necessary to display or provide editor capabilities for every property in the model. For instance the </a:t>
            </a:r>
            <a:r>
              <a:rPr lang="en-US" baseline="0" dirty="0" err="1" smtClean="0"/>
              <a:t>DisplayForModel</a:t>
            </a:r>
            <a:r>
              <a:rPr lang="en-US" baseline="0" dirty="0" smtClean="0"/>
              <a:t> and </a:t>
            </a:r>
            <a:r>
              <a:rPr lang="en-US" baseline="0" dirty="0" err="1" smtClean="0"/>
              <a:t>EditorForModel</a:t>
            </a:r>
            <a:r>
              <a:rPr lang="en-US" baseline="0" dirty="0" smtClean="0"/>
              <a:t> helpers render a complete user interface, either for display or edition, using the model as a basis. In this example, we’re using a simple model for a user and we are using the </a:t>
            </a:r>
            <a:r>
              <a:rPr lang="en-US" baseline="0" dirty="0" err="1" smtClean="0"/>
              <a:t>EditorForModel</a:t>
            </a:r>
            <a:r>
              <a:rPr lang="en-US" baseline="0" dirty="0" smtClean="0"/>
              <a:t> helper to render the input boxes for 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helpers can prove very useful on their own, but as they make a lot of assumptions about the model being displayed they might require some additional information in some scenarios. This is where the model metadata techniques we talked about before can come in handy as you can describe to the helper how you want individual properties to be rendered. The way to do this is decorating Model properties with different attributes that can specify different things, such as the string to use to display a property.</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22</a:t>
            </a:fld>
            <a:endParaRPr lang="en-US"/>
          </a:p>
        </p:txBody>
      </p:sp>
    </p:spTree>
    <p:extLst>
      <p:ext uri="{BB962C8B-B14F-4D97-AF65-F5344CB8AC3E}">
        <p14:creationId xmlns:p14="http://schemas.microsoft.com/office/powerpoint/2010/main" val="1777072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Timing: 4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EditorForModel</a:t>
            </a:r>
            <a:r>
              <a:rPr lang="en-US" baseline="0" dirty="0" smtClean="0"/>
              <a:t> helper we saw in the previous slide uses templates to render certain types of data.  There are many templates that come out of the box with MVC, such as Password, Phone Number, E-mail, and Date, which provide a default formatting and rendering for each data 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example is the Email Address template, which outputs a mailto: enabled link when rendered by a display kind of HTML helper.  To notify the framework that a particular property in the model is of a certain type, the </a:t>
            </a:r>
            <a:r>
              <a:rPr lang="en-US" baseline="0" dirty="0" err="1" smtClean="0"/>
              <a:t>DataType</a:t>
            </a:r>
            <a:r>
              <a:rPr lang="en-US" baseline="0" dirty="0" smtClean="0"/>
              <a:t> attribute must be specified through the Model Metadata, as shown in this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also override the template if we want to customize how the HTML for a particular </a:t>
            </a:r>
            <a:r>
              <a:rPr lang="en-US" baseline="0" dirty="0" err="1" smtClean="0"/>
              <a:t>DataType</a:t>
            </a:r>
            <a:r>
              <a:rPr lang="en-US" baseline="0" dirty="0" smtClean="0"/>
              <a:t> is rendered.</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23</a:t>
            </a:fld>
            <a:endParaRPr lang="en-US"/>
          </a:p>
        </p:txBody>
      </p:sp>
    </p:spTree>
    <p:extLst>
      <p:ext uri="{BB962C8B-B14F-4D97-AF65-F5344CB8AC3E}">
        <p14:creationId xmlns:p14="http://schemas.microsoft.com/office/powerpoint/2010/main" val="1186639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See demo script </a:t>
            </a:r>
            <a:r>
              <a:rPr lang="en-US" smtClean="0"/>
              <a:t>for</a:t>
            </a:r>
            <a:r>
              <a:rPr lang="en-US" baseline="0" smtClean="0"/>
              <a:t> details</a:t>
            </a:r>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24</a:t>
            </a:fld>
            <a:endParaRPr lang="en-US"/>
          </a:p>
        </p:txBody>
      </p:sp>
    </p:spTree>
    <p:extLst>
      <p:ext uri="{BB962C8B-B14F-4D97-AF65-F5344CB8AC3E}">
        <p14:creationId xmlns:p14="http://schemas.microsoft.com/office/powerpoint/2010/main" val="106282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baseline="0" dirty="0" smtClean="0"/>
              <a:t>: 3 </a:t>
            </a:r>
            <a:r>
              <a:rPr lang="en-US" baseline="0" dirty="0" err="1" smtClean="0"/>
              <a:t>mins</a:t>
            </a:r>
            <a:endParaRPr lang="en-US" dirty="0" smtClean="0"/>
          </a:p>
          <a:p>
            <a:endParaRPr lang="en-US" dirty="0" smtClean="0"/>
          </a:p>
          <a:p>
            <a:r>
              <a:rPr lang="en-US" dirty="0" smtClean="0"/>
              <a:t>Let’s recap</a:t>
            </a:r>
            <a:r>
              <a:rPr lang="en-US" baseline="0" dirty="0" smtClean="0"/>
              <a:t> on what we saw:</a:t>
            </a:r>
          </a:p>
          <a:p>
            <a:r>
              <a:rPr lang="en-US" baseline="0" dirty="0" smtClean="0"/>
              <a:t>First we used an advanced HTML Helper that goes over a list of items and displays a particular property for each of them using the default template of the property’s </a:t>
            </a:r>
            <a:r>
              <a:rPr lang="en-US" baseline="0" dirty="0" err="1" smtClean="0"/>
              <a:t>DataType</a:t>
            </a:r>
            <a:r>
              <a:rPr lang="en-US" baseline="0" dirty="0" smtClean="0"/>
              <a:t>. </a:t>
            </a:r>
          </a:p>
          <a:p>
            <a:endParaRPr lang="en-US" baseline="0" dirty="0" smtClean="0"/>
          </a:p>
          <a:p>
            <a:r>
              <a:rPr lang="en-US" baseline="0" dirty="0" smtClean="0"/>
              <a:t>After that, we created a new partial view to customize the HTML output for the </a:t>
            </a:r>
            <a:r>
              <a:rPr lang="en-US" baseline="0" dirty="0" err="1" smtClean="0"/>
              <a:t>DataType</a:t>
            </a:r>
            <a:r>
              <a:rPr lang="en-US" baseline="0" dirty="0" smtClean="0"/>
              <a:t> of the property we rendered. To specify the custom output, we were required to provide the HTML to be rendered whenever a property with that </a:t>
            </a:r>
            <a:r>
              <a:rPr lang="en-US" baseline="0" dirty="0" err="1" smtClean="0"/>
              <a:t>DataType</a:t>
            </a:r>
            <a:r>
              <a:rPr lang="en-US" baseline="0" dirty="0" smtClean="0"/>
              <a:t> will be displayed.</a:t>
            </a:r>
          </a:p>
          <a:p>
            <a:endParaRPr lang="en-US" baseline="0" dirty="0" smtClean="0"/>
          </a:p>
          <a:p>
            <a:r>
              <a:rPr lang="en-US" baseline="0" dirty="0" smtClean="0"/>
              <a:t>It is important to know, that the editor templates can also be customized by creating the necessary views in the Editor Templates folder.</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25</a:t>
            </a:fld>
            <a:endParaRPr lang="en-US"/>
          </a:p>
        </p:txBody>
      </p:sp>
    </p:spTree>
    <p:extLst>
      <p:ext uri="{BB962C8B-B14F-4D97-AF65-F5344CB8AC3E}">
        <p14:creationId xmlns:p14="http://schemas.microsoft.com/office/powerpoint/2010/main" val="2036560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Timing:</a:t>
            </a:r>
            <a:r>
              <a:rPr lang="en-US" u="sng" baseline="0" dirty="0" smtClean="0"/>
              <a:t> 5 </a:t>
            </a:r>
            <a:r>
              <a:rPr lang="en-US" u="sng" baseline="0" dirty="0" err="1" smtClean="0"/>
              <a:t>mins</a:t>
            </a:r>
            <a:endParaRPr lang="en-US" u="sng" baseline="0" dirty="0" smtClean="0"/>
          </a:p>
          <a:p>
            <a:endParaRPr lang="en-US" dirty="0" smtClean="0"/>
          </a:p>
          <a:p>
            <a:r>
              <a:rPr lang="en-US" dirty="0" smtClean="0"/>
              <a:t>To ensure</a:t>
            </a:r>
            <a:r>
              <a:rPr lang="en-US" baseline="0" dirty="0" smtClean="0"/>
              <a:t> you get valid and expected input from the user, and to protect against malicious input, validation is built into the framework.</a:t>
            </a:r>
          </a:p>
          <a:p>
            <a:endParaRPr lang="en-US" sz="1200" baseline="0" dirty="0" smtClean="0"/>
          </a:p>
          <a:p>
            <a:r>
              <a:rPr lang="en-US" sz="1200" baseline="0" dirty="0" smtClean="0"/>
              <a:t>Nowadays, customers expect client-side validation in modern websites, as it not only provides a nice experience for the user but also makes the application perform better as there is lower number of client-server calls.  In the past, doing client-side validation was a manual process, making it a rather difficult one.  ASP.NET MVC makes client-side validation much more simple. It mirrors the server-side logic and parameters onto the client by emitting JSON which is automatically hooked into JavaScript libraries which are included for us, making this process completely transparent.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you would expect, you define validation rules on the model using metadata.  There are a number of built-in validators like Required, Range, Regular Expression and </a:t>
            </a:r>
            <a:r>
              <a:rPr lang="en-US" baseline="0" dirty="0" err="1" smtClean="0"/>
              <a:t>StringLength</a:t>
            </a:r>
            <a:r>
              <a:rPr lang="en-US" baseline="0" dirty="0" smtClean="0"/>
              <a:t>. Complex Html Helpers like </a:t>
            </a:r>
            <a:r>
              <a:rPr lang="en-US" baseline="0" dirty="0" err="1" smtClean="0"/>
              <a:t>EditorForModel</a:t>
            </a:r>
            <a:r>
              <a:rPr lang="en-US" baseline="0" dirty="0" smtClean="0"/>
              <a:t> automatically render validation error messages as well as fields, which makes it easier to take advantage of the validation rules you apply to your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with most things in ASP.NET MVC, validators are extensible, which means that if the validators provided out of the box don’t cut it for you, you can roll your own. </a:t>
            </a:r>
            <a:r>
              <a:rPr lang="en-US" dirty="0" smtClean="0"/>
              <a:t>Other</a:t>
            </a:r>
            <a:r>
              <a:rPr lang="en-US" baseline="0" dirty="0" smtClean="0"/>
              <a:t> areas of validation can be extended too.  For example, instead of using the standard validation provider shipped with MVC, you can also plug other ones in like Castle or Enterprise Library.  They all have different strengths and weaknesses and MVC allows you to choose the one you want based on your application’s needs.  It’s also super easy to modify the styling of the CSS that is used for validation. Thus, if you want to match up your website’s to the validation error messages, you can do that too!</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26</a:t>
            </a:fld>
            <a:endParaRPr lang="en-US"/>
          </a:p>
        </p:txBody>
      </p:sp>
    </p:spTree>
    <p:extLst>
      <p:ext uri="{BB962C8B-B14F-4D97-AF65-F5344CB8AC3E}">
        <p14:creationId xmlns:p14="http://schemas.microsoft.com/office/powerpoint/2010/main" val="3521082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u="none" kern="1200" dirty="0" smtClean="0">
                <a:solidFill>
                  <a:schemeClr val="tx1"/>
                </a:solidFill>
                <a:effectLst/>
                <a:latin typeface="+mn-lt"/>
                <a:ea typeface="+mn-ea"/>
                <a:cs typeface="+mn-cs"/>
              </a:rPr>
              <a:t>See demo</a:t>
            </a:r>
            <a:r>
              <a:rPr lang="en-US" sz="1200" b="0" u="none" kern="1200" baseline="0" dirty="0" smtClean="0">
                <a:solidFill>
                  <a:schemeClr val="tx1"/>
                </a:solidFill>
                <a:effectLst/>
                <a:latin typeface="+mn-lt"/>
                <a:ea typeface="+mn-ea"/>
                <a:cs typeface="+mn-cs"/>
              </a:rPr>
              <a:t> script for details</a:t>
            </a:r>
            <a:endParaRPr lang="en-US" sz="1200" b="0" u="none"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F9282-D0A8-4FC3-8EA8-B416BA51AD58}" type="slidenum">
              <a:rPr lang="en-US" smtClean="0"/>
              <a:pPr/>
              <a:t>27</a:t>
            </a:fld>
            <a:endParaRPr lang="en-US"/>
          </a:p>
        </p:txBody>
      </p:sp>
    </p:spTree>
    <p:extLst>
      <p:ext uri="{BB962C8B-B14F-4D97-AF65-F5344CB8AC3E}">
        <p14:creationId xmlns:p14="http://schemas.microsoft.com/office/powerpoint/2010/main" val="494095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baseline="0" dirty="0" smtClean="0"/>
              <a:t>: 3 </a:t>
            </a:r>
            <a:r>
              <a:rPr lang="en-US" baseline="0" dirty="0" err="1" smtClean="0"/>
              <a:t>mins</a:t>
            </a:r>
            <a:endParaRPr lang="en-US" dirty="0" smtClean="0"/>
          </a:p>
          <a:p>
            <a:endParaRPr lang="en-US" dirty="0" smtClean="0"/>
          </a:p>
          <a:p>
            <a:r>
              <a:rPr lang="en-US" dirty="0" smtClean="0"/>
              <a:t>Let’s recap</a:t>
            </a:r>
            <a:r>
              <a:rPr lang="en-US" baseline="0" dirty="0" smtClean="0"/>
              <a:t> on what we saw:</a:t>
            </a:r>
          </a:p>
          <a:p>
            <a:endParaRPr lang="en-US" baseline="0" dirty="0" smtClean="0"/>
          </a:p>
          <a:p>
            <a:r>
              <a:rPr lang="en-US" baseline="0" dirty="0" smtClean="0"/>
              <a:t>Initially we added some basic validation logic using Model Metadata and the built-in validators from ASP.NET MVC, which enabled server-side validation in our site really quickly. </a:t>
            </a:r>
          </a:p>
          <a:p>
            <a:endParaRPr lang="en-US" baseline="0" dirty="0" smtClean="0"/>
          </a:p>
          <a:p>
            <a:r>
              <a:rPr lang="en-US" baseline="0" dirty="0" smtClean="0"/>
              <a:t>After that we enabled client side validation, by adding the client side validation scripts and calling the </a:t>
            </a:r>
            <a:r>
              <a:rPr lang="en-US" baseline="0" dirty="0" err="1" smtClean="0"/>
              <a:t>EnableClientValidation</a:t>
            </a:r>
            <a:r>
              <a:rPr lang="en-US" baseline="0" dirty="0" smtClean="0"/>
              <a:t> method. As we had discussed, performing client side validation with ASP.NET MVC is really simple, as there is no need to add JavaScript libraries or create the validation code.</a:t>
            </a:r>
          </a:p>
          <a:p>
            <a:endParaRPr lang="en-US" baseline="0" dirty="0" smtClean="0"/>
          </a:p>
          <a:p>
            <a:r>
              <a:rPr lang="en-US" baseline="0" dirty="0" smtClean="0"/>
              <a:t>Finally, we covered how error messages can be localized using resource files, which gives us a lot of flexibility to customize the error messages for each particular culture. This is a really nice and important feature as most Web Apps  are requested to support global audiences. </a:t>
            </a:r>
          </a:p>
        </p:txBody>
      </p:sp>
      <p:sp>
        <p:nvSpPr>
          <p:cNvPr id="4" name="Slide Number Placeholder 3"/>
          <p:cNvSpPr>
            <a:spLocks noGrp="1"/>
          </p:cNvSpPr>
          <p:nvPr>
            <p:ph type="sldNum" sz="quarter" idx="10"/>
          </p:nvPr>
        </p:nvSpPr>
        <p:spPr/>
        <p:txBody>
          <a:bodyPr/>
          <a:lstStyle/>
          <a:p>
            <a:fld id="{E18F9282-D0A8-4FC3-8EA8-B416BA51AD58}" type="slidenum">
              <a:rPr lang="en-US" smtClean="0"/>
              <a:pPr/>
              <a:t>28</a:t>
            </a:fld>
            <a:endParaRPr lang="en-US"/>
          </a:p>
        </p:txBody>
      </p:sp>
    </p:spTree>
    <p:extLst>
      <p:ext uri="{BB962C8B-B14F-4D97-AF65-F5344CB8AC3E}">
        <p14:creationId xmlns:p14="http://schemas.microsoft.com/office/powerpoint/2010/main" val="2036560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demo</a:t>
            </a:r>
            <a:r>
              <a:rPr lang="en-US" baseline="0" dirty="0" smtClean="0"/>
              <a:t> script for details</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29</a:t>
            </a:fld>
            <a:endParaRPr lang="en-US"/>
          </a:p>
        </p:txBody>
      </p:sp>
    </p:spTree>
    <p:extLst>
      <p:ext uri="{BB962C8B-B14F-4D97-AF65-F5344CB8AC3E}">
        <p14:creationId xmlns:p14="http://schemas.microsoft.com/office/powerpoint/2010/main" val="4225650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baseline="0" dirty="0" smtClean="0"/>
              <a:t>: 3 </a:t>
            </a:r>
            <a:r>
              <a:rPr lang="en-US" baseline="0" dirty="0" err="1" smtClean="0"/>
              <a:t>mins</a:t>
            </a:r>
            <a:endParaRPr lang="en-US" baseline="0" dirty="0" smtClean="0"/>
          </a:p>
          <a:p>
            <a:endParaRPr lang="en-US" baseline="0" dirty="0" smtClean="0"/>
          </a:p>
          <a:p>
            <a:r>
              <a:rPr lang="en-US" baseline="0" dirty="0" smtClean="0"/>
              <a:t>In the last demo we took a look at how to handle different types of HTTP methods when they come into the controller.  </a:t>
            </a:r>
          </a:p>
          <a:p>
            <a:endParaRPr lang="en-US" baseline="0" dirty="0" smtClean="0"/>
          </a:p>
          <a:p>
            <a:r>
              <a:rPr lang="en-US" baseline="0" dirty="0" smtClean="0"/>
              <a:t>With the </a:t>
            </a:r>
            <a:r>
              <a:rPr lang="en-US" baseline="0" dirty="0" err="1" smtClean="0"/>
              <a:t>HttpPost</a:t>
            </a:r>
            <a:r>
              <a:rPr lang="en-US" baseline="0" dirty="0" smtClean="0"/>
              <a:t> attribute we can separate our actions so they are more manageable. Take into account that there are other attributes available for other methods which can prove useful if we need to handle different scenarios like PUT or HTTPS.</a:t>
            </a:r>
          </a:p>
          <a:p>
            <a:endParaRPr lang="en-US" baseline="0" dirty="0" smtClean="0"/>
          </a:p>
          <a:p>
            <a:r>
              <a:rPr lang="en-US" baseline="0" dirty="0" smtClean="0"/>
              <a:t>Rather than manually getting all the values of the form collection and placing them in an instance of the model, we can use the extension method </a:t>
            </a:r>
            <a:r>
              <a:rPr lang="en-US" baseline="0" dirty="0" err="1" smtClean="0"/>
              <a:t>TryUpdateModel</a:t>
            </a:r>
            <a:r>
              <a:rPr lang="en-US" baseline="0" dirty="0" smtClean="0"/>
              <a:t>. This method figures out if there are any model properties related to the values that have come in on the post, from the client side.  For reference there are a number of providers available out of the box that this method will use to determine this, for example </a:t>
            </a:r>
            <a:r>
              <a:rPr lang="en-US" baseline="0" dirty="0" err="1" smtClean="0"/>
              <a:t>QueryString</a:t>
            </a:r>
            <a:r>
              <a:rPr lang="en-US" baseline="0" dirty="0" smtClean="0"/>
              <a:t>.</a:t>
            </a:r>
          </a:p>
          <a:p>
            <a:endParaRPr lang="en-US" baseline="0" dirty="0" smtClean="0"/>
          </a:p>
          <a:p>
            <a:r>
              <a:rPr lang="en-US" baseline="0" dirty="0" smtClean="0"/>
              <a:t>Lastly, we looked at how EF makes it really easy to manage the data access for our application and allows us to use a model centric approach, without having to write any database code when we make changes to the database.</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30</a:t>
            </a:fld>
            <a:endParaRPr lang="en-US"/>
          </a:p>
        </p:txBody>
      </p:sp>
    </p:spTree>
    <p:extLst>
      <p:ext uri="{BB962C8B-B14F-4D97-AF65-F5344CB8AC3E}">
        <p14:creationId xmlns:p14="http://schemas.microsoft.com/office/powerpoint/2010/main" val="4030925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Let's</a:t>
            </a:r>
            <a:r>
              <a:rPr lang="en-US" baseline="0" dirty="0" smtClean="0"/>
              <a:t> assume we have a Person class in our model, which has a weight property. When a new person is created, using a POST method, we expect the weight property to be populated with Form Data, but no value was provided by the user.</a:t>
            </a:r>
            <a:endParaRPr lang="en-US" dirty="0" smtClean="0"/>
          </a:p>
          <a:p>
            <a:endParaRPr lang="en-US" baseline="0" dirty="0" smtClean="0"/>
          </a:p>
          <a:p>
            <a:r>
              <a:rPr lang="en-US" baseline="0" dirty="0" smtClean="0"/>
              <a:t>[Build] We can use validation to ensure that we get the data we want from the user, and also to provide a feedback look so they know that they didn't fill out he form correctly.  In this example we can ensure that Weight (and other properties) are required on the model.</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1488666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a:t>
            </a:r>
            <a:r>
              <a:rPr lang="en-US" baseline="0" dirty="0" smtClean="0"/>
              <a:t> Time: 2 minutes</a:t>
            </a:r>
          </a:p>
          <a:p>
            <a:endParaRPr lang="en-US" baseline="0" dirty="0" smtClean="0"/>
          </a:p>
          <a:p>
            <a:r>
              <a:rPr lang="en-US" baseline="0" dirty="0" smtClean="0"/>
              <a:t>In ASP.NET MVC, there are different validators that can be used to specify the data, or data format we should expect from our users.  These validators are placed on our model's properties as attributes, which is also useful as validation is expressed explicitly in our model classes.</a:t>
            </a:r>
          </a:p>
          <a:p>
            <a:endParaRPr lang="en-US" baseline="0" dirty="0" smtClean="0"/>
          </a:p>
          <a:p>
            <a:r>
              <a:rPr lang="en-US" dirty="0" smtClean="0"/>
              <a:t>[Build and talk through each validator]</a:t>
            </a:r>
          </a:p>
          <a:p>
            <a:endParaRPr lang="en-US" dirty="0" smtClean="0"/>
          </a:p>
          <a:p>
            <a:r>
              <a:rPr lang="en-US" dirty="0" smtClean="0"/>
              <a:t>We</a:t>
            </a:r>
            <a:r>
              <a:rPr lang="en-US" baseline="0" dirty="0" smtClean="0"/>
              <a:t> will come back to remote and custom validators later on in the session.</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32</a:t>
            </a:fld>
            <a:endParaRPr lang="en-US"/>
          </a:p>
        </p:txBody>
      </p:sp>
    </p:spTree>
    <p:extLst>
      <p:ext uri="{BB962C8B-B14F-4D97-AF65-F5344CB8AC3E}">
        <p14:creationId xmlns:p14="http://schemas.microsoft.com/office/powerpoint/2010/main" val="2854796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minutes</a:t>
            </a:r>
          </a:p>
          <a:p>
            <a:r>
              <a:rPr lang="en-US" dirty="0" smtClean="0"/>
              <a:t>There</a:t>
            </a:r>
            <a:r>
              <a:rPr lang="en-US" baseline="0" dirty="0" smtClean="0"/>
              <a:t> are some HTML Helpers that make it easy to display validation messages to the user if the model comes back invalid.</a:t>
            </a:r>
          </a:p>
          <a:p>
            <a:endParaRPr lang="en-US" baseline="0" dirty="0" smtClean="0"/>
          </a:p>
          <a:p>
            <a:r>
              <a:rPr lang="en-US" baseline="0" dirty="0" smtClean="0"/>
              <a:t>[Build]</a:t>
            </a:r>
          </a:p>
          <a:p>
            <a:r>
              <a:rPr lang="en-US" baseline="0" dirty="0" smtClean="0"/>
              <a:t>@</a:t>
            </a:r>
            <a:r>
              <a:rPr lang="en-US" baseline="0" dirty="0" err="1" smtClean="0"/>
              <a:t>Html.ValidationSummary</a:t>
            </a:r>
            <a:r>
              <a:rPr lang="en-US" baseline="0" dirty="0" smtClean="0"/>
              <a:t> provides a list of all the validation errors in the page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a:t>
            </a:r>
          </a:p>
          <a:p>
            <a:r>
              <a:rPr lang="en-US" baseline="0" dirty="0" smtClean="0"/>
              <a:t>@</a:t>
            </a:r>
            <a:r>
              <a:rPr lang="en-US" baseline="0" dirty="0" err="1" smtClean="0"/>
              <a:t>Html.ValidationErrorMessageFor</a:t>
            </a:r>
            <a:r>
              <a:rPr lang="en-US" baseline="0" dirty="0" smtClean="0"/>
              <a:t> will display a validation error message – in this example it's just a star.  Notice how our </a:t>
            </a:r>
            <a:r>
              <a:rPr lang="en-US" baseline="0" dirty="0" err="1" smtClean="0"/>
              <a:t>EditorFor</a:t>
            </a:r>
            <a:r>
              <a:rPr lang="en-US" baseline="0" dirty="0" smtClean="0"/>
              <a:t> helper is also smart and applies a specific style if the validation is false for the property it's associated with.</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33</a:t>
            </a:fld>
            <a:endParaRPr lang="en-US"/>
          </a:p>
        </p:txBody>
      </p:sp>
    </p:spTree>
    <p:extLst>
      <p:ext uri="{BB962C8B-B14F-4D97-AF65-F5344CB8AC3E}">
        <p14:creationId xmlns:p14="http://schemas.microsoft.com/office/powerpoint/2010/main" val="2814651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 10 minutes</a:t>
            </a:r>
          </a:p>
          <a:p>
            <a:endParaRPr lang="en-US" baseline="0" dirty="0" smtClean="0"/>
          </a:p>
          <a:p>
            <a:r>
              <a:rPr lang="en-US" sz="1200" kern="1200" dirty="0" smtClean="0">
                <a:solidFill>
                  <a:schemeClr val="tx1"/>
                </a:solidFill>
                <a:effectLst/>
                <a:latin typeface="+mn-lt"/>
                <a:ea typeface="+mn-ea"/>
                <a:cs typeface="+mn-cs"/>
              </a:rPr>
              <a:t>Demo Flow – </a:t>
            </a:r>
          </a:p>
          <a:p>
            <a:pPr lvl="0"/>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HttpPost</a:t>
            </a:r>
            <a:r>
              <a:rPr lang="en-US" sz="1200" kern="1200" dirty="0" smtClean="0">
                <a:solidFill>
                  <a:schemeClr val="tx1"/>
                </a:solidFill>
                <a:effectLst/>
                <a:latin typeface="+mn-lt"/>
                <a:ea typeface="+mn-ea"/>
                <a:cs typeface="+mn-cs"/>
              </a:rPr>
              <a:t>]</a:t>
            </a:r>
          </a:p>
          <a:p>
            <a:pPr lvl="1"/>
            <a:r>
              <a:rPr lang="en-US" sz="1200" kern="1200" dirty="0" smtClean="0">
                <a:solidFill>
                  <a:schemeClr val="tx1"/>
                </a:solidFill>
                <a:effectLst/>
                <a:latin typeface="+mn-lt"/>
                <a:ea typeface="+mn-ea"/>
                <a:cs typeface="+mn-cs"/>
              </a:rPr>
              <a:t>Place a breakpoint on return View() in the </a:t>
            </a:r>
            <a:r>
              <a:rPr lang="en-US" sz="1200" kern="1200" dirty="0" err="1" smtClean="0">
                <a:solidFill>
                  <a:schemeClr val="tx1"/>
                </a:solidFill>
                <a:effectLst/>
                <a:latin typeface="+mn-lt"/>
                <a:ea typeface="+mn-ea"/>
                <a:cs typeface="+mn-cs"/>
              </a:rPr>
              <a:t>AddressAndPayment</a:t>
            </a:r>
            <a:r>
              <a:rPr lang="en-US" sz="1200" kern="1200" dirty="0" smtClean="0">
                <a:solidFill>
                  <a:schemeClr val="tx1"/>
                </a:solidFill>
                <a:effectLst/>
                <a:latin typeface="+mn-lt"/>
                <a:ea typeface="+mn-ea"/>
                <a:cs typeface="+mn-cs"/>
              </a:rPr>
              <a:t> action in the </a:t>
            </a:r>
            <a:r>
              <a:rPr lang="en-US" sz="1200" kern="1200" dirty="0" err="1" smtClean="0">
                <a:solidFill>
                  <a:schemeClr val="tx1"/>
                </a:solidFill>
                <a:effectLst/>
                <a:latin typeface="+mn-lt"/>
                <a:ea typeface="+mn-ea"/>
                <a:cs typeface="+mn-cs"/>
              </a:rPr>
              <a:t>CheckoutController</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Run the application.</a:t>
            </a:r>
          </a:p>
          <a:p>
            <a:pPr lvl="1"/>
            <a:r>
              <a:rPr lang="en-US" sz="1200" kern="1200" dirty="0" smtClean="0">
                <a:solidFill>
                  <a:schemeClr val="tx1"/>
                </a:solidFill>
                <a:effectLst/>
                <a:latin typeface="+mn-lt"/>
                <a:ea typeface="+mn-ea"/>
                <a:cs typeface="+mn-cs"/>
              </a:rPr>
              <a:t>Create an order and proceed to checkout</a:t>
            </a:r>
          </a:p>
          <a:p>
            <a:pPr lvl="1"/>
            <a:r>
              <a:rPr lang="en-US" sz="1200" kern="1200" dirty="0" smtClean="0">
                <a:solidFill>
                  <a:schemeClr val="tx1"/>
                </a:solidFill>
                <a:effectLst/>
                <a:latin typeface="+mn-lt"/>
                <a:ea typeface="+mn-ea"/>
                <a:cs typeface="+mn-cs"/>
              </a:rPr>
              <a:t>Fill out the billing details and post the form</a:t>
            </a:r>
          </a:p>
          <a:p>
            <a:pPr lvl="1"/>
            <a:r>
              <a:rPr lang="en-US" sz="1200" kern="1200" dirty="0" smtClean="0">
                <a:solidFill>
                  <a:schemeClr val="tx1"/>
                </a:solidFill>
                <a:effectLst/>
                <a:latin typeface="+mn-lt"/>
                <a:ea typeface="+mn-ea"/>
                <a:cs typeface="+mn-cs"/>
              </a:rPr>
              <a:t>Note that the breakpoint was hit again.  We need to figure out the type of the request, either GET or POST and handle each differently.  To simplify things we can create an action of the same name.</a:t>
            </a:r>
          </a:p>
          <a:p>
            <a:pPr lvl="1"/>
            <a:r>
              <a:rPr lang="en-US" sz="1200" kern="1200" dirty="0" smtClean="0">
                <a:solidFill>
                  <a:schemeClr val="tx1"/>
                </a:solidFill>
                <a:effectLst/>
                <a:latin typeface="+mn-lt"/>
                <a:ea typeface="+mn-ea"/>
                <a:cs typeface="+mn-cs"/>
              </a:rPr>
              <a:t>Create the action</a:t>
            </a:r>
          </a:p>
          <a:p>
            <a:pPr lvl="1"/>
            <a:r>
              <a:rPr lang="en-US" sz="1200" kern="1200" dirty="0" smtClean="0">
                <a:solidFill>
                  <a:schemeClr val="tx1"/>
                </a:solidFill>
                <a:effectLst/>
                <a:latin typeface="+mn-lt"/>
                <a:ea typeface="+mn-ea"/>
                <a:cs typeface="+mn-cs"/>
              </a:rPr>
              <a:t>Add the HTTP attribute</a:t>
            </a:r>
          </a:p>
          <a:p>
            <a:pPr lvl="1"/>
            <a:r>
              <a:rPr lang="en-US" sz="1200" kern="1200" dirty="0" smtClean="0">
                <a:solidFill>
                  <a:schemeClr val="tx1"/>
                </a:solidFill>
                <a:effectLst/>
                <a:latin typeface="+mn-lt"/>
                <a:ea typeface="+mn-ea"/>
                <a:cs typeface="+mn-cs"/>
              </a:rPr>
              <a:t>Add </a:t>
            </a:r>
            <a:r>
              <a:rPr lang="en-US" sz="1200" kern="1200" dirty="0" err="1" smtClean="0">
                <a:solidFill>
                  <a:schemeClr val="tx1"/>
                </a:solidFill>
                <a:effectLst/>
                <a:latin typeface="+mn-lt"/>
                <a:ea typeface="+mn-ea"/>
                <a:cs typeface="+mn-cs"/>
              </a:rPr>
              <a:t>FormCollection</a:t>
            </a:r>
            <a:r>
              <a:rPr lang="en-US" sz="1200" kern="1200" dirty="0" smtClean="0">
                <a:solidFill>
                  <a:schemeClr val="tx1"/>
                </a:solidFill>
                <a:effectLst/>
                <a:latin typeface="+mn-lt"/>
                <a:ea typeface="+mn-ea"/>
                <a:cs typeface="+mn-cs"/>
              </a:rPr>
              <a:t> as a parameter – talk about why we need this</a:t>
            </a:r>
          </a:p>
          <a:p>
            <a:pPr lvl="0"/>
            <a:r>
              <a:rPr lang="en-US" sz="1200" kern="1200" dirty="0" err="1" smtClean="0">
                <a:solidFill>
                  <a:schemeClr val="tx1"/>
                </a:solidFill>
                <a:effectLst/>
                <a:latin typeface="+mn-lt"/>
                <a:ea typeface="+mn-ea"/>
                <a:cs typeface="+mn-cs"/>
              </a:rPr>
              <a:t>TryUpdateModel</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Create a new model and pass it into </a:t>
            </a:r>
            <a:r>
              <a:rPr lang="en-US" sz="1200" kern="1200" dirty="0" err="1" smtClean="0">
                <a:solidFill>
                  <a:schemeClr val="tx1"/>
                </a:solidFill>
                <a:effectLst/>
                <a:latin typeface="+mn-lt"/>
                <a:ea typeface="+mn-ea"/>
                <a:cs typeface="+mn-cs"/>
              </a:rPr>
              <a:t>TryUpdateModel</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Save changes</a:t>
            </a:r>
          </a:p>
          <a:p>
            <a:pPr lvl="1"/>
            <a:r>
              <a:rPr lang="en-US" sz="1200" kern="1200" dirty="0" smtClean="0">
                <a:solidFill>
                  <a:schemeClr val="tx1"/>
                </a:solidFill>
                <a:effectLst/>
                <a:latin typeface="+mn-lt"/>
                <a:ea typeface="+mn-ea"/>
                <a:cs typeface="+mn-cs"/>
              </a:rPr>
              <a:t>Show how EF handles adding the order to the database</a:t>
            </a:r>
          </a:p>
          <a:p>
            <a:pPr lvl="1"/>
            <a:r>
              <a:rPr lang="en-US" sz="1200" kern="1200" dirty="0" smtClean="0">
                <a:solidFill>
                  <a:schemeClr val="tx1"/>
                </a:solidFill>
                <a:effectLst/>
                <a:latin typeface="+mn-lt"/>
                <a:ea typeface="+mn-ea"/>
                <a:cs typeface="+mn-cs"/>
              </a:rPr>
              <a:t>Add the following code</a:t>
            </a:r>
          </a:p>
          <a:p>
            <a:r>
              <a:rPr lang="en-US" sz="1200" kern="1200" dirty="0" smtClean="0">
                <a:solidFill>
                  <a:schemeClr val="tx1"/>
                </a:solidFill>
                <a:effectLst/>
                <a:latin typeface="+mn-lt"/>
                <a:ea typeface="+mn-ea"/>
                <a:cs typeface="+mn-cs"/>
              </a:rPr>
              <a:t>var order = new 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TryUpdateModel</a:t>
            </a:r>
            <a:r>
              <a:rPr lang="en-US" sz="1200" kern="1200" dirty="0" smtClean="0">
                <a:solidFill>
                  <a:schemeClr val="tx1"/>
                </a:solidFill>
                <a:effectLst/>
                <a:latin typeface="+mn-lt"/>
                <a:ea typeface="+mn-ea"/>
                <a:cs typeface="+mn-cs"/>
              </a:rPr>
              <a:t>(order);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order.Username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User.Identity.Name</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order.OrderDate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DateTime.Now</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storeDB.AddToOrders</a:t>
            </a:r>
            <a:r>
              <a:rPr lang="en-US" sz="1200" kern="1200" dirty="0" smtClean="0">
                <a:solidFill>
                  <a:schemeClr val="tx1"/>
                </a:solidFill>
                <a:effectLst/>
                <a:latin typeface="+mn-lt"/>
                <a:ea typeface="+mn-ea"/>
                <a:cs typeface="+mn-cs"/>
              </a:rPr>
              <a:t>(order);</a:t>
            </a:r>
            <a:endParaRPr lang="en-US" sz="16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storeDB.SaveChanges</a:t>
            </a:r>
            <a:r>
              <a:rPr lang="en-US" sz="1200" kern="120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Run the app and show the changes have been made</a:t>
            </a:r>
          </a:p>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34</a:t>
            </a:fld>
            <a:endParaRPr lang="en-US"/>
          </a:p>
        </p:txBody>
      </p:sp>
    </p:spTree>
    <p:extLst>
      <p:ext uri="{BB962C8B-B14F-4D97-AF65-F5344CB8AC3E}">
        <p14:creationId xmlns:p14="http://schemas.microsoft.com/office/powerpoint/2010/main" val="4225650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a:t>
            </a:r>
            <a:r>
              <a:rPr lang="en-US" baseline="0" dirty="0" smtClean="0"/>
              <a:t>d Time: 2 </a:t>
            </a:r>
            <a:r>
              <a:rPr lang="en-US" baseline="0" dirty="0" err="1" smtClean="0"/>
              <a:t>mins</a:t>
            </a:r>
            <a:endParaRPr lang="en-US" baseline="0" dirty="0" smtClean="0"/>
          </a:p>
          <a:p>
            <a:endParaRPr lang="en-US" baseline="0" dirty="0" smtClean="0"/>
          </a:p>
          <a:p>
            <a:r>
              <a:rPr lang="en-US" baseline="0" dirty="0" smtClean="0"/>
              <a:t>Client-side validation is common on modern websites because it provides a couple of benefits. Firstly, it gives the user a better experience as they receive instant feedback on the data they are entering in their form and they don't have to wait for a server round trip and a page redraw.  Secondly, it saves bandwidth as there is no post-back: we all know that chatty web applications are not good for performance.</a:t>
            </a:r>
          </a:p>
          <a:p>
            <a:endParaRPr lang="en-US" baseline="0" dirty="0" smtClean="0"/>
          </a:p>
          <a:p>
            <a:r>
              <a:rPr lang="en-US" baseline="0" dirty="0" smtClean="0"/>
              <a:t>Fortunately, in ASP.NET MVC it's easy to perform client-side validation and we also get to use the same validation rules as in the server side validation.</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35</a:t>
            </a:fld>
            <a:endParaRPr lang="en-US"/>
          </a:p>
        </p:txBody>
      </p:sp>
    </p:spTree>
    <p:extLst>
      <p:ext uri="{BB962C8B-B14F-4D97-AF65-F5344CB8AC3E}">
        <p14:creationId xmlns:p14="http://schemas.microsoft.com/office/powerpoint/2010/main" val="1757801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a:t>
            </a:r>
            <a:r>
              <a:rPr lang="en-US" baseline="0" dirty="0" smtClean="0"/>
              <a:t> Time: 2 minutes</a:t>
            </a:r>
          </a:p>
          <a:p>
            <a:endParaRPr lang="en-US" baseline="0" dirty="0" smtClean="0"/>
          </a:p>
          <a:p>
            <a:r>
              <a:rPr lang="en-US" baseline="0" dirty="0" smtClean="0"/>
              <a:t>In ASP.NET MVC 3 we also added the ability to do unobtrusive validation.  In previous versions, having client-side validation enabled would involve having a bunch of JavaScript output inline to the page, which is not the best practice.  </a:t>
            </a:r>
          </a:p>
          <a:p>
            <a:endParaRPr lang="en-US" baseline="0" dirty="0" smtClean="0"/>
          </a:p>
          <a:p>
            <a:r>
              <a:rPr lang="en-US" baseline="0" dirty="0" smtClean="0"/>
              <a:t>Now ASP.NET MVC 3 makes use of HTML 5 data attributes to place data into tags that represent the validation rules.  Including our unobtrusive </a:t>
            </a:r>
            <a:r>
              <a:rPr lang="en-US" baseline="0" dirty="0" err="1" smtClean="0"/>
              <a:t>jQuery</a:t>
            </a:r>
            <a:r>
              <a:rPr lang="en-US" baseline="0" dirty="0" smtClean="0"/>
              <a:t> validation scripts does the rest of the work for us. These scripts seek out inputs where validation has been specified and then take care of the client-side validation for us.</a:t>
            </a:r>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36</a:t>
            </a:fld>
            <a:endParaRPr lang="en-US"/>
          </a:p>
        </p:txBody>
      </p:sp>
    </p:spTree>
    <p:extLst>
      <p:ext uri="{BB962C8B-B14F-4D97-AF65-F5344CB8AC3E}">
        <p14:creationId xmlns:p14="http://schemas.microsoft.com/office/powerpoint/2010/main" val="2154687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with project that has client-side validation and unobtrusive validation turned off.</a:t>
            </a:r>
          </a:p>
          <a:p>
            <a:r>
              <a:rPr lang="en-US" baseline="0" dirty="0" smtClean="0"/>
              <a:t>Turn off then turn on.</a:t>
            </a:r>
          </a:p>
        </p:txBody>
      </p:sp>
      <p:sp>
        <p:nvSpPr>
          <p:cNvPr id="4" name="Slide Number Placeholder 3"/>
          <p:cNvSpPr>
            <a:spLocks noGrp="1"/>
          </p:cNvSpPr>
          <p:nvPr>
            <p:ph type="sldNum" sz="quarter" idx="10"/>
          </p:nvPr>
        </p:nvSpPr>
        <p:spPr/>
        <p:txBody>
          <a:bodyPr/>
          <a:lstStyle/>
          <a:p>
            <a:fld id="{E18F9282-D0A8-4FC3-8EA8-B416BA51AD58}" type="slidenum">
              <a:rPr lang="en-US" smtClean="0"/>
              <a:pPr/>
              <a:t>37</a:t>
            </a:fld>
            <a:endParaRPr lang="en-US"/>
          </a:p>
        </p:txBody>
      </p:sp>
    </p:spTree>
    <p:extLst>
      <p:ext uri="{BB962C8B-B14F-4D97-AF65-F5344CB8AC3E}">
        <p14:creationId xmlns:p14="http://schemas.microsoft.com/office/powerpoint/2010/main" val="632482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Estimated</a:t>
            </a:r>
            <a:r>
              <a:rPr lang="en-US" baseline="0" dirty="0" smtClean="0"/>
              <a:t> Time: 2 minutes</a:t>
            </a:r>
          </a:p>
          <a:p>
            <a:endParaRPr lang="en-US" baseline="0" dirty="0" smtClean="0"/>
          </a:p>
          <a:p>
            <a:r>
              <a:rPr lang="en-US" dirty="0" smtClean="0"/>
              <a:t>There might be some scenarios where</a:t>
            </a:r>
            <a:r>
              <a:rPr lang="en-US" baseline="0" dirty="0" smtClean="0"/>
              <a:t> we have a field that can be validated on the client side, but we still don't want to post the entire form to determine if the value provided is correct or not. A common example is the unique user ID required to log in to most Web sites nowadays.</a:t>
            </a:r>
          </a:p>
          <a:p>
            <a:endParaRPr lang="en-US" baseline="0" dirty="0" smtClean="0"/>
          </a:p>
          <a:p>
            <a:r>
              <a:rPr lang="en-US" baseline="0" dirty="0" smtClean="0"/>
              <a:t>In this kind of scenario we would like to have that particular field validated on the server side once a value is provided for it, but without posting back so users can continue providing their data. </a:t>
            </a:r>
            <a:r>
              <a:rPr lang="en-US" dirty="0" smtClean="0"/>
              <a:t>Being able to validate remotely saves the user from having to submit the form several times before finding an available ID.</a:t>
            </a:r>
          </a:p>
          <a:p>
            <a:endParaRPr lang="en-US" baseline="0" dirty="0" smtClean="0"/>
          </a:p>
          <a:p>
            <a:r>
              <a:rPr lang="en-US" dirty="0" smtClean="0"/>
              <a:t>ASP.NET MVC 3 provides a mechanism, named Remote Validation, that can make a remote server call in order to validate a form field without posting the entire form to the server.</a:t>
            </a: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38</a:t>
            </a:fld>
            <a:endParaRPr lang="en-US"/>
          </a:p>
        </p:txBody>
      </p:sp>
    </p:spTree>
    <p:extLst>
      <p:ext uri="{BB962C8B-B14F-4D97-AF65-F5344CB8AC3E}">
        <p14:creationId xmlns:p14="http://schemas.microsoft.com/office/powerpoint/2010/main" val="2154687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39</a:t>
            </a:fld>
            <a:endParaRPr lang="en-US"/>
          </a:p>
        </p:txBody>
      </p:sp>
    </p:spTree>
    <p:extLst>
      <p:ext uri="{BB962C8B-B14F-4D97-AF65-F5344CB8AC3E}">
        <p14:creationId xmlns:p14="http://schemas.microsoft.com/office/powerpoint/2010/main" val="3011847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3 minutes</a:t>
            </a:r>
          </a:p>
          <a:p>
            <a:r>
              <a:rPr lang="en-US" u="none" baseline="0" dirty="0" smtClean="0"/>
              <a:t>Typically, classes depend on other classes or services to provide functionality. The natural approach is to have a reference to them in your class code.</a:t>
            </a:r>
          </a:p>
          <a:p>
            <a:r>
              <a:rPr lang="en-US" u="none" baseline="0" dirty="0" smtClean="0"/>
              <a:t>However, there are some problems and challenges when using this approach.</a:t>
            </a:r>
          </a:p>
          <a:p>
            <a:pPr>
              <a:buFont typeface="Arial" pitchFamily="34" charset="0"/>
              <a:buChar char="•"/>
            </a:pPr>
            <a:r>
              <a:rPr lang="en-US" u="none" baseline="0" dirty="0" smtClean="0"/>
              <a:t> To replace or update the dependencies, you must change your classes' source code. </a:t>
            </a:r>
          </a:p>
          <a:p>
            <a:pPr>
              <a:buFont typeface="Arial" pitchFamily="34" charset="0"/>
              <a:buChar char="•"/>
            </a:pPr>
            <a:r>
              <a:rPr lang="en-US" u="none" baseline="0" dirty="0" smtClean="0"/>
              <a:t> The concrete implementation of the dependencies must be available at compile time.</a:t>
            </a:r>
          </a:p>
          <a:p>
            <a:pPr>
              <a:buFont typeface="Arial" pitchFamily="34" charset="0"/>
              <a:buChar char="•"/>
            </a:pPr>
            <a:r>
              <a:rPr lang="en-US" u="none" baseline="0" dirty="0" smtClean="0"/>
              <a:t> Your classes are difficult to test in isolation because they have a direct reference to their dependencies. This means that these dependencies cannot be replaced with stubs or mocks.</a:t>
            </a:r>
          </a:p>
          <a:p>
            <a:pPr>
              <a:buFont typeface="Arial" pitchFamily="34" charset="0"/>
              <a:buChar char="•"/>
            </a:pPr>
            <a:r>
              <a:rPr lang="en-US" u="none" baseline="0" dirty="0" smtClean="0"/>
              <a:t> Your classes contain repetitive code for creating, locating, and managing their dependencies.</a:t>
            </a:r>
          </a:p>
          <a:p>
            <a:endParaRPr lang="en-US" u="none"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40</a:t>
            </a:fld>
            <a:endParaRPr lang="en-US"/>
          </a:p>
        </p:txBody>
      </p:sp>
    </p:spTree>
    <p:extLst>
      <p:ext uri="{BB962C8B-B14F-4D97-AF65-F5344CB8AC3E}">
        <p14:creationId xmlns:p14="http://schemas.microsoft.com/office/powerpoint/2010/main" val="1015153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t>Timing: 5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Inversion of control involves</a:t>
            </a:r>
            <a:r>
              <a:rPr lang="en-US" baseline="0" dirty="0" smtClean="0"/>
              <a:t> d</a:t>
            </a:r>
            <a:r>
              <a:rPr lang="en-US" dirty="0" smtClean="0"/>
              <a:t>elegating the function of selecting a concrete implementation type for the classes' dependencies to an external component or source. When you need a dependency, such</a:t>
            </a:r>
            <a:r>
              <a:rPr lang="en-US" baseline="0" dirty="0" smtClean="0"/>
              <a:t> as a repository, some component will supply it. This approach has several benefits, the more important ones being configurable, extensible and testable.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ASP.NET MVC 3 simplifies the usage of Dependency Injection by including some dependency injection hooks built in the framework. The component provided by MVC 3 that is used to resolve dependencies is called “Dependency Resolver”.</a:t>
            </a:r>
          </a:p>
          <a:p>
            <a:r>
              <a:rPr lang="en-US" dirty="0" smtClean="0"/>
              <a:t>The </a:t>
            </a:r>
            <a:r>
              <a:rPr lang="en-US" b="1" dirty="0" err="1" smtClean="0"/>
              <a:t>IDependencyResolver</a:t>
            </a:r>
            <a:r>
              <a:rPr lang="en-US" dirty="0" smtClean="0"/>
              <a:t> interface enables service location by providing two methods:</a:t>
            </a:r>
          </a:p>
          <a:p>
            <a:r>
              <a:rPr lang="en-US" b="1" dirty="0" err="1" smtClean="0"/>
              <a:t>GetService</a:t>
            </a:r>
            <a:r>
              <a:rPr lang="en-US" b="1" dirty="0" smtClean="0"/>
              <a:t>(Type </a:t>
            </a:r>
            <a:r>
              <a:rPr lang="en-US" b="1" dirty="0" err="1" smtClean="0"/>
              <a:t>serviceType</a:t>
            </a:r>
            <a:r>
              <a:rPr lang="en-US" b="1" dirty="0" smtClean="0"/>
              <a:t>)</a:t>
            </a:r>
            <a:r>
              <a:rPr lang="en-US" dirty="0" smtClean="0"/>
              <a:t> – this method gets a service type and returns an object if the resolver succeeded in resolving the type. If the resolver couldn’t resolve the type you must return null in order to activate the default </a:t>
            </a:r>
            <a:r>
              <a:rPr lang="en-US" b="1" dirty="0" smtClean="0"/>
              <a:t>MVC</a:t>
            </a:r>
            <a:r>
              <a:rPr lang="en-US" dirty="0" smtClean="0"/>
              <a:t> behavior. </a:t>
            </a:r>
          </a:p>
          <a:p>
            <a:r>
              <a:rPr lang="en-US" b="1" dirty="0" err="1" smtClean="0"/>
              <a:t>GetServices</a:t>
            </a:r>
            <a:r>
              <a:rPr lang="en-US" b="1" dirty="0" smtClean="0"/>
              <a:t>(Type </a:t>
            </a:r>
            <a:r>
              <a:rPr lang="en-US" b="1" dirty="0" err="1" smtClean="0"/>
              <a:t>serviceType</a:t>
            </a:r>
            <a:r>
              <a:rPr lang="en-US" b="1" dirty="0" smtClean="0"/>
              <a:t>)</a:t>
            </a:r>
            <a:r>
              <a:rPr lang="en-US" dirty="0" smtClean="0"/>
              <a:t> – this method gets a service type and returns an </a:t>
            </a:r>
            <a:r>
              <a:rPr lang="en-US" dirty="0" err="1" smtClean="0"/>
              <a:t>IEnumerable</a:t>
            </a:r>
            <a:r>
              <a:rPr lang="en-US" dirty="0" smtClean="0"/>
              <a:t>&lt;object&gt; of all the resolved objects. If the resolver couldn’t resolve the type you must return an empty collection to activate the default </a:t>
            </a:r>
            <a:r>
              <a:rPr lang="en-US" b="1" dirty="0" smtClean="0"/>
              <a:t>MVC</a:t>
            </a:r>
            <a:r>
              <a:rPr lang="en-US" dirty="0" smtClean="0"/>
              <a:t> behavior. </a:t>
            </a:r>
          </a:p>
          <a:p>
            <a:r>
              <a:rPr lang="en-US" dirty="0" smtClean="0"/>
              <a:t>The </a:t>
            </a:r>
            <a:r>
              <a:rPr lang="en-US" b="1" dirty="0" err="1" smtClean="0"/>
              <a:t>DependencyResolver</a:t>
            </a:r>
            <a:r>
              <a:rPr lang="en-US" b="1" dirty="0" smtClean="0"/>
              <a:t> </a:t>
            </a:r>
            <a:r>
              <a:rPr lang="en-US" dirty="0" smtClean="0"/>
              <a:t>is a static class that you can use to register your custom </a:t>
            </a:r>
            <a:r>
              <a:rPr lang="en-US" b="1" dirty="0" err="1" smtClean="0"/>
              <a:t>IDependencyResolver</a:t>
            </a:r>
            <a:r>
              <a:rPr lang="en-US" dirty="0" smtClean="0"/>
              <a:t>. After you implement the </a:t>
            </a:r>
            <a:r>
              <a:rPr lang="en-US" b="1" dirty="0" err="1" smtClean="0"/>
              <a:t>IDependencyResolver</a:t>
            </a:r>
            <a:r>
              <a:rPr lang="en-US" dirty="0" smtClean="0"/>
              <a:t>, you set it in the </a:t>
            </a:r>
            <a:r>
              <a:rPr lang="en-US" b="1" dirty="0" err="1" smtClean="0"/>
              <a:t>DependencyResolver</a:t>
            </a:r>
            <a:r>
              <a:rPr lang="en-US" dirty="0" smtClean="0"/>
              <a:t> using one of the </a:t>
            </a:r>
            <a:r>
              <a:rPr lang="en-US" dirty="0" err="1" smtClean="0"/>
              <a:t>SetResolver</a:t>
            </a:r>
            <a:r>
              <a:rPr lang="en-US" dirty="0" smtClean="0"/>
              <a:t> overloaded methods. Then you will be able to use the Current property to get the current </a:t>
            </a:r>
            <a:r>
              <a:rPr lang="en-US" b="1" dirty="0" err="1" smtClean="0"/>
              <a:t>DependencyResolver</a:t>
            </a:r>
            <a:r>
              <a:rPr lang="en-US" b="1" dirty="0" smtClean="0"/>
              <a:t> </a:t>
            </a:r>
            <a:r>
              <a:rPr lang="en-US" dirty="0" smtClean="0"/>
              <a:t>in order to resolve types. If you don’t like to use the </a:t>
            </a:r>
            <a:r>
              <a:rPr lang="en-US" b="1" dirty="0" err="1" smtClean="0"/>
              <a:t>DependencyResolver</a:t>
            </a:r>
            <a:r>
              <a:rPr lang="en-US" b="1" dirty="0" smtClean="0"/>
              <a:t> </a:t>
            </a:r>
            <a:r>
              <a:rPr lang="en-US" dirty="0" smtClean="0"/>
              <a:t>ability, you don’t need to implement anything because there is default resolving behavior that is built inside the </a:t>
            </a:r>
            <a:r>
              <a:rPr lang="en-US" b="1" dirty="0" smtClean="0"/>
              <a:t>MVC</a:t>
            </a:r>
            <a:r>
              <a:rPr lang="en-US" dirty="0" smtClean="0"/>
              <a:t> implementation.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41</a:t>
            </a:fld>
            <a:endParaRPr lang="en-US"/>
          </a:p>
        </p:txBody>
      </p:sp>
    </p:spTree>
    <p:extLst>
      <p:ext uri="{BB962C8B-B14F-4D97-AF65-F5344CB8AC3E}">
        <p14:creationId xmlns:p14="http://schemas.microsoft.com/office/powerpoint/2010/main" val="177707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minutes</a:t>
            </a:r>
          </a:p>
          <a:p>
            <a:endParaRPr lang="en-US" dirty="0" smtClean="0"/>
          </a:p>
          <a:p>
            <a:r>
              <a:rPr lang="en-US" dirty="0" smtClean="0"/>
              <a:t>When</a:t>
            </a:r>
            <a:r>
              <a:rPr lang="en-US" baseline="0" dirty="0" smtClean="0"/>
              <a:t> we look at all the different profiles of people creating websites we see certain patterns emerge.  First, there is a group of people that want to easily create simple web sites to share information about their hobbies, work, to share photos, and so on. Web Apps are overkills for them. They just need to get the site up and running rapidly from scratch.</a:t>
            </a:r>
          </a:p>
          <a:p>
            <a:r>
              <a:rPr lang="en-US" baseline="0" dirty="0" smtClean="0"/>
              <a:t>There’s another group of people that like to use the large number of rich web applications out there as a starting point, they need to get to a solution quickly and in an easy way. Many of this web apps are tailored for specific tasks, and provide 80% of the functionality of a solution; the developer just need to customize them and publish them.</a:t>
            </a:r>
          </a:p>
          <a:p>
            <a:r>
              <a:rPr lang="en-US" baseline="0" dirty="0" smtClean="0"/>
              <a:t>Finally, there are the professional developers that need to build complex and scalable web sites. For this, they need tools that help them work in a team, source and version control, a testing framework, and tools with lots of powerful extensions.</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810135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err="1" smtClean="0"/>
              <a:t>The</a:t>
            </a:r>
            <a:r>
              <a:rPr lang="es-AR" dirty="0" smtClean="0"/>
              <a:t> </a:t>
            </a:r>
            <a:r>
              <a:rPr lang="es-AR" dirty="0" err="1" smtClean="0"/>
              <a:t>following</a:t>
            </a:r>
            <a:r>
              <a:rPr lang="es-AR" baseline="0" dirty="0" smtClean="0"/>
              <a:t> </a:t>
            </a:r>
            <a:r>
              <a:rPr lang="es-AR" baseline="0" dirty="0" err="1" smtClean="0"/>
              <a:t>table</a:t>
            </a:r>
            <a:r>
              <a:rPr lang="es-AR" baseline="0" dirty="0" smtClean="0"/>
              <a:t> shows </a:t>
            </a:r>
            <a:r>
              <a:rPr lang="es-AR" baseline="0" dirty="0" err="1" smtClean="0"/>
              <a:t>some</a:t>
            </a:r>
            <a:r>
              <a:rPr lang="es-AR" baseline="0" dirty="0" smtClean="0"/>
              <a:t> of </a:t>
            </a:r>
            <a:r>
              <a:rPr lang="es-AR" baseline="0" dirty="0" err="1" smtClean="0"/>
              <a:t>the</a:t>
            </a:r>
            <a:r>
              <a:rPr lang="es-AR" baseline="0" dirty="0" smtClean="0"/>
              <a:t> </a:t>
            </a:r>
            <a:r>
              <a:rPr lang="es-AR" baseline="0" dirty="0" err="1" smtClean="0"/>
              <a:t>dependency</a:t>
            </a:r>
            <a:r>
              <a:rPr lang="es-AR" baseline="0" dirty="0" smtClean="0"/>
              <a:t> </a:t>
            </a:r>
            <a:r>
              <a:rPr lang="es-AR" baseline="0" dirty="0" err="1" smtClean="0"/>
              <a:t>injection</a:t>
            </a:r>
            <a:r>
              <a:rPr lang="es-AR" baseline="0" dirty="0" smtClean="0"/>
              <a:t> </a:t>
            </a:r>
            <a:r>
              <a:rPr lang="es-AR" baseline="0" dirty="0" err="1" smtClean="0"/>
              <a:t>points</a:t>
            </a:r>
            <a:r>
              <a:rPr lang="es-AR" baseline="0" dirty="0" smtClean="0"/>
              <a:t> </a:t>
            </a:r>
            <a:r>
              <a:rPr lang="es-AR" baseline="0" dirty="0" err="1" smtClean="0"/>
              <a:t>supported</a:t>
            </a:r>
            <a:r>
              <a:rPr lang="es-AR" baseline="0" dirty="0" smtClean="0"/>
              <a:t>.</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42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See demo script for</a:t>
            </a:r>
            <a:r>
              <a:rPr lang="en-US" baseline="0" dirty="0" smtClean="0"/>
              <a:t> details</a:t>
            </a:r>
          </a:p>
          <a:p>
            <a:pPr marL="0" indent="0">
              <a:buNone/>
            </a:pPr>
            <a:endParaRPr lang="en-US" baseline="0" dirty="0" smtClean="0"/>
          </a:p>
          <a:p>
            <a:r>
              <a:rPr lang="en-US" dirty="0" smtClean="0"/>
              <a:t>We will add not just </a:t>
            </a:r>
            <a:r>
              <a:rPr lang="en-US" dirty="0" err="1" smtClean="0">
                <a:hlinkClick r:id="rId3"/>
              </a:rPr>
              <a:t>Ninject</a:t>
            </a:r>
            <a:r>
              <a:rPr lang="en-US" dirty="0" smtClean="0"/>
              <a:t> (a popular </a:t>
            </a:r>
            <a:r>
              <a:rPr lang="en-US" dirty="0" err="1" smtClean="0"/>
              <a:t>IoC</a:t>
            </a:r>
            <a:r>
              <a:rPr lang="en-US" dirty="0" smtClean="0"/>
              <a:t> container) but an MVC3 specific package that will help us wire things up.</a:t>
            </a:r>
          </a:p>
          <a:p>
            <a:r>
              <a:rPr lang="en-US" sz="1200" kern="1200" dirty="0" smtClean="0">
                <a:solidFill>
                  <a:schemeClr val="tx1"/>
                </a:solidFill>
                <a:latin typeface="+mn-lt"/>
                <a:ea typeface="+mn-ea"/>
                <a:cs typeface="+mn-cs"/>
              </a:rPr>
              <a:t>Install-Package Ninject.MVC3</a:t>
            </a:r>
            <a:endParaRPr lang="en-US" dirty="0" smtClean="0"/>
          </a:p>
          <a:p>
            <a:endParaRPr lang="en-US" dirty="0" smtClean="0"/>
          </a:p>
          <a:p>
            <a:r>
              <a:rPr lang="en-US" dirty="0" smtClean="0"/>
              <a:t>Now, look at </a:t>
            </a:r>
            <a:r>
              <a:rPr lang="en-US" sz="1200" kern="1200" dirty="0" smtClean="0">
                <a:solidFill>
                  <a:schemeClr val="tx1"/>
                </a:solidFill>
                <a:latin typeface="+mn-lt"/>
                <a:ea typeface="+mn-ea"/>
                <a:cs typeface="+mn-cs"/>
              </a:rPr>
              <a:t>AppStart_NinjectMVC3.cs</a:t>
            </a:r>
            <a:r>
              <a:rPr lang="en-US" dirty="0" smtClean="0"/>
              <a:t>. Add this:</a:t>
            </a:r>
          </a:p>
          <a:p>
            <a:r>
              <a:rPr lang="en-US" sz="1200" kern="1200" dirty="0" err="1" smtClean="0">
                <a:solidFill>
                  <a:schemeClr val="tx1"/>
                </a:solidFill>
                <a:latin typeface="+mn-lt"/>
                <a:ea typeface="+mn-ea"/>
                <a:cs typeface="+mn-cs"/>
              </a:rPr>
              <a:t>kernel.Bind</a:t>
            </a:r>
            <a:r>
              <a:rPr lang="en-US" sz="1200" kern="1200" dirty="0" smtClean="0">
                <a:solidFill>
                  <a:schemeClr val="tx1"/>
                </a:solidFill>
                <a:latin typeface="+mn-lt"/>
                <a:ea typeface="+mn-ea"/>
                <a:cs typeface="+mn-cs"/>
              </a:rPr>
              <a:t>&lt;</a:t>
            </a:r>
            <a:r>
              <a:rPr lang="en-US" sz="1200" kern="1200" dirty="0" err="1" smtClean="0">
                <a:solidFill>
                  <a:schemeClr val="tx1"/>
                </a:solidFill>
                <a:latin typeface="+mn-lt"/>
                <a:ea typeface="+mn-ea"/>
                <a:cs typeface="+mn-cs"/>
              </a:rPr>
              <a:t>IPostRepository</a:t>
            </a:r>
            <a:r>
              <a:rPr lang="en-US" sz="1200" kern="1200" dirty="0" smtClean="0">
                <a:solidFill>
                  <a:schemeClr val="tx1"/>
                </a:solidFill>
                <a:latin typeface="+mn-lt"/>
                <a:ea typeface="+mn-ea"/>
                <a:cs typeface="+mn-cs"/>
              </a:rPr>
              <a:t>&gt;().To&lt;</a:t>
            </a:r>
            <a:r>
              <a:rPr lang="en-US" sz="1200" kern="1200" dirty="0" err="1" smtClean="0">
                <a:solidFill>
                  <a:schemeClr val="tx1"/>
                </a:solidFill>
                <a:latin typeface="+mn-lt"/>
                <a:ea typeface="+mn-ea"/>
                <a:cs typeface="+mn-cs"/>
              </a:rPr>
              <a:t>PostRepository</a:t>
            </a:r>
            <a:r>
              <a:rPr lang="en-US" sz="1200" kern="1200" dirty="0" smtClean="0">
                <a:solidFill>
                  <a:schemeClr val="tx1"/>
                </a:solidFill>
                <a:latin typeface="+mn-lt"/>
                <a:ea typeface="+mn-ea"/>
                <a:cs typeface="+mn-cs"/>
              </a:rPr>
              <a:t>&gt;();</a:t>
            </a:r>
            <a:endParaRPr lang="en-US" dirty="0" smtClean="0"/>
          </a:p>
          <a:p>
            <a:endParaRPr lang="en-US" dirty="0" smtClean="0"/>
          </a:p>
          <a:p>
            <a:r>
              <a:rPr lang="en-US" dirty="0" smtClean="0"/>
              <a:t>...and the app will run again as </a:t>
            </a:r>
            <a:r>
              <a:rPr lang="en-US" dirty="0" err="1" smtClean="0"/>
              <a:t>Ninject</a:t>
            </a:r>
            <a:r>
              <a:rPr lang="en-US" dirty="0" smtClean="0"/>
              <a:t> is using the new </a:t>
            </a:r>
            <a:r>
              <a:rPr lang="en-US" dirty="0" err="1" smtClean="0"/>
              <a:t>DependencyResolver</a:t>
            </a:r>
            <a:r>
              <a:rPr lang="en-US" dirty="0" smtClean="0"/>
              <a:t> in ASP.NET MVC 3. </a:t>
            </a:r>
          </a:p>
          <a:p>
            <a:endParaRPr lang="en-US" dirty="0" smtClean="0"/>
          </a:p>
          <a:p>
            <a:r>
              <a:rPr lang="en-US" dirty="0" smtClean="0"/>
              <a:t>// Tell ASP.NET MVC 3 to use our </a:t>
            </a:r>
            <a:r>
              <a:rPr lang="en-US" dirty="0" err="1" smtClean="0"/>
              <a:t>Ninject</a:t>
            </a:r>
            <a:r>
              <a:rPr lang="en-US" dirty="0" smtClean="0"/>
              <a:t> DI Container </a:t>
            </a:r>
          </a:p>
          <a:p>
            <a:r>
              <a:rPr lang="en-US" dirty="0" err="1" smtClean="0"/>
              <a:t>DependencyResolver.SetResolver</a:t>
            </a:r>
            <a:r>
              <a:rPr lang="en-US" dirty="0" smtClean="0"/>
              <a:t>(new </a:t>
            </a:r>
            <a:r>
              <a:rPr lang="en-US" dirty="0" err="1" smtClean="0"/>
              <a:t>NinjectServiceLocator</a:t>
            </a:r>
            <a:r>
              <a:rPr lang="en-US" dirty="0" smtClean="0"/>
              <a:t>(kernel));</a:t>
            </a:r>
          </a:p>
        </p:txBody>
      </p:sp>
      <p:sp>
        <p:nvSpPr>
          <p:cNvPr id="4" name="Slide Number Placeholder 3"/>
          <p:cNvSpPr>
            <a:spLocks noGrp="1"/>
          </p:cNvSpPr>
          <p:nvPr>
            <p:ph type="sldNum" sz="quarter" idx="10"/>
          </p:nvPr>
        </p:nvSpPr>
        <p:spPr/>
        <p:txBody>
          <a:bodyPr/>
          <a:lstStyle/>
          <a:p>
            <a:fld id="{E18F9282-D0A8-4FC3-8EA8-B416BA51AD58}" type="slidenum">
              <a:rPr lang="en-US" smtClean="0"/>
              <a:pPr/>
              <a:t>43</a:t>
            </a:fld>
            <a:endParaRPr lang="en-US"/>
          </a:p>
        </p:txBody>
      </p:sp>
    </p:spTree>
    <p:extLst>
      <p:ext uri="{BB962C8B-B14F-4D97-AF65-F5344CB8AC3E}">
        <p14:creationId xmlns:p14="http://schemas.microsoft.com/office/powerpoint/2010/main" val="1062820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Sometimes you want to perform logic either before an action method is called or after an action method runs. To support this, ASP.NET MVC provides action filters. Action filters are custom attributes that provide a declarative means to add pre-action and post-action behavior to controller action methods. Some action</a:t>
            </a:r>
            <a:r>
              <a:rPr lang="en-US" baseline="0" dirty="0" smtClean="0"/>
              <a:t> filters are provided by the framework, such as </a:t>
            </a:r>
            <a:r>
              <a:rPr lang="en-US" b="1" baseline="0" dirty="0" err="1" smtClean="0"/>
              <a:t>IAuthorizationFilter</a:t>
            </a:r>
            <a:r>
              <a:rPr lang="en-US" baseline="0" dirty="0" smtClean="0"/>
              <a:t>, but you can also write your own filters.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In prior versions of MVC, the only way to apply filters was to make a filter attribute and apply that attribute to a controller or an action method. In MVC 3, you can have filters which are defined outside the scope of attributes (and found via filter providers), as well as a facility for registering global filters.</a:t>
            </a:r>
          </a:p>
          <a:p>
            <a:endParaRPr lang="en-US" dirty="0" smtClean="0"/>
          </a:p>
          <a:p>
            <a:r>
              <a:rPr lang="en-US" dirty="0" smtClean="0"/>
              <a:t>Filter providers are a new feature to MVC 3. They are a "multiply registered" style service, with a static registration point at </a:t>
            </a:r>
            <a:r>
              <a:rPr lang="en-US" b="1" dirty="0" err="1" smtClean="0"/>
              <a:t>FilterProviders.Providers</a:t>
            </a:r>
            <a:r>
              <a:rPr lang="en-US" dirty="0" smtClean="0"/>
              <a:t>. This collection provides a facade method (</a:t>
            </a:r>
            <a:r>
              <a:rPr lang="en-US" b="1" dirty="0" err="1" smtClean="0"/>
              <a:t>GetFilters</a:t>
            </a:r>
            <a:r>
              <a:rPr lang="en-US" dirty="0" smtClean="0"/>
              <a:t>) which aggregates the filters from all of the providers into a single list. The order of the providers is not important.</a:t>
            </a:r>
          </a:p>
          <a:p>
            <a:endParaRPr lang="en-US" dirty="0" smtClean="0"/>
          </a:p>
          <a:p>
            <a:r>
              <a:rPr lang="en-US" dirty="0" smtClean="0"/>
              <a:t>By default, there are three filter providers registered into the application:</a:t>
            </a:r>
          </a:p>
          <a:p>
            <a:r>
              <a:rPr lang="en-US" dirty="0" smtClean="0"/>
              <a:t>A filter provider for global filters (</a:t>
            </a:r>
            <a:r>
              <a:rPr lang="en-US" b="1" dirty="0" err="1" smtClean="0"/>
              <a:t>GlobalFilters.Filters</a:t>
            </a:r>
            <a:r>
              <a:rPr lang="en-US" dirty="0" smtClean="0"/>
              <a:t>)</a:t>
            </a:r>
          </a:p>
          <a:p>
            <a:r>
              <a:rPr lang="en-US" dirty="0" smtClean="0"/>
              <a:t>A filter provider for filter attributes (</a:t>
            </a:r>
            <a:r>
              <a:rPr lang="en-US" b="1" dirty="0" err="1" smtClean="0"/>
              <a:t>FilterAttributeFilterProvider</a:t>
            </a:r>
            <a:r>
              <a:rPr lang="en-US" dirty="0" smtClean="0"/>
              <a:t>)</a:t>
            </a:r>
          </a:p>
          <a:p>
            <a:r>
              <a:rPr lang="en-US" dirty="0" smtClean="0"/>
              <a:t>A filter provider for controller instances (</a:t>
            </a:r>
            <a:r>
              <a:rPr lang="en-US" b="1" dirty="0" err="1" smtClean="0"/>
              <a:t>ControllerInstanceFilterProvider</a:t>
            </a:r>
            <a:r>
              <a:rPr lang="en-US" dirty="0" smtClean="0"/>
              <a:t>)</a:t>
            </a:r>
          </a:p>
          <a:p>
            <a:r>
              <a:rPr lang="en-US" dirty="0" smtClean="0"/>
              <a:t>In addition, the </a:t>
            </a:r>
            <a:r>
              <a:rPr lang="en-US" b="1" dirty="0" err="1" smtClean="0"/>
              <a:t>GetFilters</a:t>
            </a:r>
            <a:r>
              <a:rPr lang="en-US" dirty="0" smtClean="0"/>
              <a:t> facade method will also retrieve all the </a:t>
            </a:r>
            <a:r>
              <a:rPr lang="en-US" b="1" dirty="0" err="1" smtClean="0"/>
              <a:t>IFilterProvider</a:t>
            </a:r>
            <a:r>
              <a:rPr lang="en-US" dirty="0" smtClean="0"/>
              <a:t> instances in the service locator by calling </a:t>
            </a:r>
            <a:r>
              <a:rPr lang="en-US" b="1" dirty="0" err="1" smtClean="0"/>
              <a:t>MvcServiceLocator.Current.GetAllInstances</a:t>
            </a:r>
            <a:r>
              <a:rPr lang="en-US" b="1" dirty="0" smtClean="0"/>
              <a:t>&lt;</a:t>
            </a:r>
            <a:r>
              <a:rPr lang="en-US" b="1" dirty="0" err="1" smtClean="0"/>
              <a:t>IFilterProvider</a:t>
            </a:r>
            <a:r>
              <a:rPr lang="en-US" b="1" dirty="0" smtClean="0"/>
              <a:t>&gt;()</a:t>
            </a:r>
            <a:r>
              <a:rPr lang="en-US" dirty="0" smtClean="0"/>
              <a:t>.</a:t>
            </a:r>
          </a:p>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44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ASP.NET MVC 3 supports global action filters. Global action filters are applied to all actions in web application. For example, you can use global action filters for common security checks. They are registered</a:t>
            </a:r>
            <a:r>
              <a:rPr lang="en-US" baseline="0" dirty="0" smtClean="0"/>
              <a:t> in the </a:t>
            </a:r>
            <a:r>
              <a:rPr lang="en-US" baseline="0" dirty="0" err="1" smtClean="0"/>
              <a:t>global.asax</a:t>
            </a:r>
            <a:r>
              <a:rPr lang="en-US" baseline="0" dirty="0" smtClean="0"/>
              <a:t> file of the application. Therefore, you can run a filter for all controllers or controller actions, without adding the attribute to all of them. Additionally, you can run a filter only if certain conditions apply.</a:t>
            </a:r>
          </a:p>
          <a:p>
            <a:endParaRPr lang="es-AR"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45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See demo script for</a:t>
            </a:r>
            <a:r>
              <a:rPr lang="en-US" baseline="0" dirty="0" smtClean="0"/>
              <a:t> details</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46</a:t>
            </a:fld>
            <a:endParaRPr lang="en-US"/>
          </a:p>
        </p:txBody>
      </p:sp>
    </p:spTree>
    <p:extLst>
      <p:ext uri="{BB962C8B-B14F-4D97-AF65-F5344CB8AC3E}">
        <p14:creationId xmlns:p14="http://schemas.microsoft.com/office/powerpoint/2010/main" val="1062820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Timing:</a:t>
            </a:r>
            <a:r>
              <a:rPr lang="en-US" u="sng" baseline="0" dirty="0" smtClean="0"/>
              <a:t> 3 </a:t>
            </a:r>
            <a:r>
              <a:rPr lang="en-US" u="sng" baseline="0" dirty="0" err="1" smtClean="0"/>
              <a:t>mins</a:t>
            </a:r>
            <a:endParaRPr lang="en-US" u="sng" baseline="0" dirty="0" smtClean="0"/>
          </a:p>
          <a:p>
            <a:r>
              <a:rPr lang="en-US" dirty="0" smtClean="0"/>
              <a:t>Now, we will talk about performing</a:t>
            </a:r>
            <a:r>
              <a:rPr lang="en-US" baseline="0" dirty="0" smtClean="0"/>
              <a:t> advance validation on MVC 3 applications.</a:t>
            </a:r>
          </a:p>
          <a:p>
            <a:r>
              <a:rPr lang="en-US" baseline="0" dirty="0" smtClean="0"/>
              <a:t>Taking advantage of Data Annotations, MVC 3 provides some built-in attributes for validation, such as </a:t>
            </a:r>
            <a:r>
              <a:rPr lang="es-AR" b="1" dirty="0" err="1" smtClean="0"/>
              <a:t>Required</a:t>
            </a:r>
            <a:r>
              <a:rPr lang="es-AR" dirty="0" smtClean="0"/>
              <a:t>, </a:t>
            </a:r>
            <a:r>
              <a:rPr lang="es-AR" b="1" dirty="0" err="1" smtClean="0"/>
              <a:t>StringLength</a:t>
            </a:r>
            <a:r>
              <a:rPr lang="es-AR" dirty="0" smtClean="0"/>
              <a:t>,</a:t>
            </a:r>
            <a:r>
              <a:rPr lang="es-AR" baseline="0" dirty="0" smtClean="0"/>
              <a:t> </a:t>
            </a:r>
            <a:r>
              <a:rPr lang="es-AR" b="1" baseline="0" dirty="0" err="1" smtClean="0"/>
              <a:t>Range</a:t>
            </a:r>
            <a:r>
              <a:rPr lang="es-AR" baseline="0" dirty="0" smtClean="0"/>
              <a:t>, </a:t>
            </a:r>
            <a:r>
              <a:rPr lang="es-AR" b="1" baseline="0" dirty="0" smtClean="0"/>
              <a:t>Email</a:t>
            </a:r>
            <a:r>
              <a:rPr lang="es-AR" baseline="0" dirty="0" smtClean="0"/>
              <a:t>, </a:t>
            </a:r>
            <a:r>
              <a:rPr lang="es-AR" baseline="0" dirty="0" err="1" smtClean="0"/>
              <a:t>among</a:t>
            </a:r>
            <a:r>
              <a:rPr lang="es-AR" baseline="0" dirty="0" smtClean="0"/>
              <a:t> </a:t>
            </a:r>
            <a:r>
              <a:rPr lang="es-AR" baseline="0" dirty="0" err="1" smtClean="0"/>
              <a:t>others</a:t>
            </a:r>
            <a:r>
              <a:rPr lang="es-AR" baseline="0" dirty="0" smtClean="0"/>
              <a:t>.</a:t>
            </a:r>
          </a:p>
          <a:p>
            <a:r>
              <a:rPr lang="es-AR" baseline="0" dirty="0" err="1" smtClean="0"/>
              <a:t>Additionally</a:t>
            </a:r>
            <a:r>
              <a:rPr lang="es-AR" baseline="0" dirty="0" smtClean="0"/>
              <a:t>, </a:t>
            </a:r>
            <a:r>
              <a:rPr lang="es-AR" baseline="0" dirty="0" err="1" smtClean="0"/>
              <a:t>if</a:t>
            </a:r>
            <a:r>
              <a:rPr lang="es-AR" baseline="0" dirty="0" smtClean="0"/>
              <a:t> </a:t>
            </a:r>
            <a:r>
              <a:rPr lang="es-AR" baseline="0" dirty="0" err="1" smtClean="0"/>
              <a:t>you</a:t>
            </a:r>
            <a:r>
              <a:rPr lang="es-AR" baseline="0" dirty="0" smtClean="0"/>
              <a:t> </a:t>
            </a:r>
            <a:r>
              <a:rPr lang="es-AR" baseline="0" dirty="0" err="1" smtClean="0"/>
              <a:t>need</a:t>
            </a:r>
            <a:r>
              <a:rPr lang="es-AR" baseline="0" dirty="0" smtClean="0"/>
              <a:t> </a:t>
            </a:r>
            <a:r>
              <a:rPr lang="es-AR" baseline="0" dirty="0" err="1" smtClean="0"/>
              <a:t>to</a:t>
            </a:r>
            <a:r>
              <a:rPr lang="es-AR" baseline="0" dirty="0" smtClean="0"/>
              <a:t> </a:t>
            </a:r>
            <a:r>
              <a:rPr lang="es-AR" baseline="0" dirty="0" err="1" smtClean="0"/>
              <a:t>perform</a:t>
            </a:r>
            <a:r>
              <a:rPr lang="es-AR" baseline="0" dirty="0" smtClean="0"/>
              <a:t> </a:t>
            </a:r>
            <a:r>
              <a:rPr lang="es-AR" baseline="0" dirty="0" err="1" smtClean="0"/>
              <a:t>advance</a:t>
            </a:r>
            <a:r>
              <a:rPr lang="es-AR" baseline="0" dirty="0" smtClean="0"/>
              <a:t> </a:t>
            </a:r>
            <a:r>
              <a:rPr lang="es-AR" baseline="0" dirty="0" err="1" smtClean="0"/>
              <a:t>validations</a:t>
            </a:r>
            <a:r>
              <a:rPr lang="es-AR" baseline="0" dirty="0" smtClean="0"/>
              <a:t>, </a:t>
            </a:r>
            <a:r>
              <a:rPr lang="es-AR" baseline="0" dirty="0" err="1" smtClean="0"/>
              <a:t>you</a:t>
            </a:r>
            <a:r>
              <a:rPr lang="es-AR" baseline="0" dirty="0" smtClean="0"/>
              <a:t> can use </a:t>
            </a:r>
            <a:r>
              <a:rPr lang="es-AR" baseline="0" dirty="0" err="1" smtClean="0"/>
              <a:t>other</a:t>
            </a:r>
            <a:r>
              <a:rPr lang="es-AR" baseline="0" dirty="0" smtClean="0"/>
              <a:t> </a:t>
            </a:r>
            <a:r>
              <a:rPr lang="es-AR" baseline="0" dirty="0" err="1" smtClean="0"/>
              <a:t>validators</a:t>
            </a:r>
            <a:r>
              <a:rPr lang="es-AR" baseline="0" dirty="0" smtClean="0"/>
              <a:t> </a:t>
            </a:r>
            <a:r>
              <a:rPr lang="es-AR" baseline="0" dirty="0" err="1" smtClean="0"/>
              <a:t>to</a:t>
            </a:r>
            <a:r>
              <a:rPr lang="es-AR" baseline="0" dirty="0" smtClean="0"/>
              <a:t> </a:t>
            </a:r>
            <a:r>
              <a:rPr lang="es-AR" baseline="0" dirty="0" err="1" smtClean="0"/>
              <a:t>achieve</a:t>
            </a:r>
            <a:r>
              <a:rPr lang="es-AR" baseline="0" dirty="0" smtClean="0"/>
              <a:t> more </a:t>
            </a:r>
            <a:r>
              <a:rPr lang="es-AR" baseline="0" dirty="0" err="1" smtClean="0"/>
              <a:t>complex</a:t>
            </a:r>
            <a:r>
              <a:rPr lang="es-AR" baseline="0" dirty="0" smtClean="0"/>
              <a:t> </a:t>
            </a:r>
            <a:r>
              <a:rPr lang="es-AR" baseline="0" dirty="0" err="1" smtClean="0"/>
              <a:t>scenarios</a:t>
            </a:r>
            <a:r>
              <a:rPr lang="es-AR" baseline="0" dirty="0" smtClean="0"/>
              <a:t>.</a:t>
            </a:r>
          </a:p>
          <a:p>
            <a:r>
              <a:rPr lang="es-AR" baseline="0" dirty="0" err="1" smtClean="0"/>
              <a:t>The</a:t>
            </a:r>
            <a:r>
              <a:rPr lang="es-AR" baseline="0" dirty="0" smtClean="0"/>
              <a:t> </a:t>
            </a:r>
            <a:r>
              <a:rPr lang="es-AR" b="1" baseline="0" dirty="0" smtClean="0"/>
              <a:t>Compare</a:t>
            </a:r>
            <a:r>
              <a:rPr lang="es-AR" baseline="0" dirty="0" smtClean="0"/>
              <a:t> </a:t>
            </a:r>
            <a:r>
              <a:rPr lang="es-AR" baseline="0" dirty="0" err="1" smtClean="0"/>
              <a:t>attribute</a:t>
            </a:r>
            <a:r>
              <a:rPr lang="es-AR" baseline="0" dirty="0" smtClean="0"/>
              <a:t> </a:t>
            </a:r>
            <a:r>
              <a:rPr lang="es-AR" baseline="0" dirty="0" err="1" smtClean="0"/>
              <a:t>is</a:t>
            </a:r>
            <a:r>
              <a:rPr lang="es-AR" baseline="0" dirty="0" smtClean="0"/>
              <a:t> </a:t>
            </a:r>
            <a:r>
              <a:rPr lang="es-AR" baseline="0" dirty="0" err="1" smtClean="0"/>
              <a:t>used</a:t>
            </a:r>
            <a:r>
              <a:rPr lang="es-AR" baseline="0" dirty="0" smtClean="0"/>
              <a:t> </a:t>
            </a:r>
            <a:r>
              <a:rPr lang="es-AR" baseline="0" dirty="0" err="1" smtClean="0"/>
              <a:t>to</a:t>
            </a:r>
            <a:r>
              <a:rPr lang="es-AR" baseline="0" dirty="0" smtClean="0"/>
              <a:t> compare </a:t>
            </a:r>
            <a:r>
              <a:rPr lang="es-AR" baseline="0" dirty="0" err="1" smtClean="0"/>
              <a:t>two</a:t>
            </a:r>
            <a:r>
              <a:rPr lang="es-AR" baseline="0" dirty="0" smtClean="0"/>
              <a:t> </a:t>
            </a:r>
            <a:r>
              <a:rPr lang="es-AR" baseline="0" dirty="0" err="1" smtClean="0"/>
              <a:t>properties</a:t>
            </a:r>
            <a:r>
              <a:rPr lang="es-AR" baseline="0" dirty="0" smtClean="0"/>
              <a:t> in </a:t>
            </a:r>
            <a:r>
              <a:rPr lang="es-AR" baseline="0" dirty="0" err="1" smtClean="0"/>
              <a:t>to</a:t>
            </a:r>
            <a:r>
              <a:rPr lang="es-AR" baseline="0" dirty="0" smtClean="0"/>
              <a:t> </a:t>
            </a:r>
            <a:r>
              <a:rPr lang="es-AR" baseline="0" dirty="0" err="1" smtClean="0"/>
              <a:t>model</a:t>
            </a:r>
            <a:r>
              <a:rPr lang="es-AR" baseline="0" dirty="0" smtClean="0"/>
              <a:t> </a:t>
            </a:r>
            <a:r>
              <a:rPr lang="es-AR" baseline="0" dirty="0" err="1" smtClean="0"/>
              <a:t>to</a:t>
            </a:r>
            <a:r>
              <a:rPr lang="es-AR" baseline="0" dirty="0" smtClean="0"/>
              <a:t> </a:t>
            </a:r>
            <a:r>
              <a:rPr lang="es-AR" baseline="0" dirty="0" err="1" smtClean="0"/>
              <a:t>verify</a:t>
            </a:r>
            <a:r>
              <a:rPr lang="es-AR" baseline="0" dirty="0" smtClean="0"/>
              <a:t> </a:t>
            </a:r>
            <a:r>
              <a:rPr lang="es-AR" baseline="0" dirty="0" err="1" smtClean="0"/>
              <a:t>their</a:t>
            </a:r>
            <a:r>
              <a:rPr lang="es-AR" baseline="0" dirty="0" smtClean="0"/>
              <a:t> </a:t>
            </a:r>
            <a:r>
              <a:rPr lang="es-AR" baseline="0" dirty="0" err="1" smtClean="0"/>
              <a:t>value</a:t>
            </a:r>
            <a:r>
              <a:rPr lang="es-AR" baseline="0" dirty="0" smtClean="0"/>
              <a:t> </a:t>
            </a:r>
            <a:r>
              <a:rPr lang="es-AR" baseline="0" dirty="0" err="1" smtClean="0"/>
              <a:t>is</a:t>
            </a:r>
            <a:r>
              <a:rPr lang="es-AR" baseline="0" dirty="0" smtClean="0"/>
              <a:t> </a:t>
            </a:r>
            <a:r>
              <a:rPr lang="es-AR" baseline="0" dirty="0" err="1" smtClean="0"/>
              <a:t>the</a:t>
            </a:r>
            <a:r>
              <a:rPr lang="es-AR" baseline="0" dirty="0" smtClean="0"/>
              <a:t> </a:t>
            </a:r>
            <a:r>
              <a:rPr lang="es-AR" baseline="0" dirty="0" err="1" smtClean="0"/>
              <a:t>same</a:t>
            </a:r>
            <a:r>
              <a:rPr lang="es-AR" baseline="0" dirty="0" smtClean="0"/>
              <a:t>.</a:t>
            </a:r>
          </a:p>
          <a:p>
            <a:r>
              <a:rPr lang="es-AR" baseline="0" dirty="0" err="1" smtClean="0"/>
              <a:t>The</a:t>
            </a:r>
            <a:r>
              <a:rPr lang="es-AR" baseline="0" dirty="0" smtClean="0"/>
              <a:t> </a:t>
            </a:r>
            <a:r>
              <a:rPr lang="es-AR" baseline="0" dirty="0" err="1" smtClean="0"/>
              <a:t>Remote</a:t>
            </a:r>
            <a:r>
              <a:rPr lang="es-AR" baseline="0" dirty="0" smtClean="0"/>
              <a:t> </a:t>
            </a:r>
            <a:r>
              <a:rPr lang="es-AR" baseline="0" dirty="0" err="1" smtClean="0"/>
              <a:t>Validation</a:t>
            </a:r>
            <a:r>
              <a:rPr lang="es-AR" baseline="0" dirty="0" smtClean="0"/>
              <a:t> </a:t>
            </a:r>
            <a:r>
              <a:rPr lang="es-AR" baseline="0" dirty="0" err="1" smtClean="0"/>
              <a:t>attribute</a:t>
            </a:r>
            <a:r>
              <a:rPr lang="es-AR" baseline="0" dirty="0" smtClean="0"/>
              <a:t> </a:t>
            </a:r>
            <a:r>
              <a:rPr lang="en-US" dirty="0" smtClean="0"/>
              <a:t>enables the client-side validation support on the server side,</a:t>
            </a:r>
            <a:r>
              <a:rPr lang="en-US" baseline="0" dirty="0" smtClean="0"/>
              <a:t> allowing for example to validate if a username is already taken.</a:t>
            </a:r>
          </a:p>
          <a:p>
            <a:r>
              <a:rPr lang="en-US" baseline="0" dirty="0" smtClean="0"/>
              <a:t>And finally, if you need to validate some custom business rule not covered in these built-in attributes you can create custom </a:t>
            </a:r>
            <a:r>
              <a:rPr lang="en-US" baseline="0" dirty="0" err="1" smtClean="0"/>
              <a:t>validators</a:t>
            </a:r>
            <a:r>
              <a:rPr lang="en-US" baseline="0" dirty="0" smtClean="0"/>
              <a:t> to suit your needs.</a:t>
            </a:r>
          </a:p>
          <a:p>
            <a:endParaRPr lang="es-AR" baseline="0" dirty="0" smtClean="0"/>
          </a:p>
          <a:p>
            <a:endParaRPr lang="en-US"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47</a:t>
            </a:fld>
            <a:endParaRPr lang="en-US"/>
          </a:p>
        </p:txBody>
      </p:sp>
    </p:spTree>
    <p:extLst>
      <p:ext uri="{BB962C8B-B14F-4D97-AF65-F5344CB8AC3E}">
        <p14:creationId xmlns:p14="http://schemas.microsoft.com/office/powerpoint/2010/main" val="3521082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 2</a:t>
            </a:r>
            <a:r>
              <a:rPr lang="en-US" u="sng" baseline="0" dirty="0" smtClean="0"/>
              <a:t> minutes</a:t>
            </a:r>
          </a:p>
          <a:p>
            <a:endParaRPr lang="en-US" baseline="0" dirty="0" smtClean="0"/>
          </a:p>
          <a:p>
            <a:r>
              <a:rPr lang="en-US" baseline="0" dirty="0" smtClean="0"/>
              <a:t>The </a:t>
            </a:r>
            <a:r>
              <a:rPr lang="en-US" b="1" baseline="0" dirty="0" smtClean="0"/>
              <a:t>Compare</a:t>
            </a:r>
            <a:r>
              <a:rPr lang="en-US" baseline="0" dirty="0" smtClean="0"/>
              <a:t> validator, lets you compare one property of the model with another property. The typical scenario for this is when you request the user to reconfirm some property, for example an email or a password.</a:t>
            </a:r>
          </a:p>
          <a:p>
            <a:r>
              <a:rPr lang="en-US" baseline="0" dirty="0" smtClean="0"/>
              <a:t>This attribute receives the name of the property with which the property with the attribute will be compared. Additionally, the validation error messages, can be passed as parameters.</a:t>
            </a:r>
          </a:p>
        </p:txBody>
      </p:sp>
      <p:sp>
        <p:nvSpPr>
          <p:cNvPr id="4" name="Slide Number Placeholder 3"/>
          <p:cNvSpPr>
            <a:spLocks noGrp="1"/>
          </p:cNvSpPr>
          <p:nvPr>
            <p:ph type="sldNum" sz="quarter" idx="10"/>
          </p:nvPr>
        </p:nvSpPr>
        <p:spPr/>
        <p:txBody>
          <a:bodyPr/>
          <a:lstStyle/>
          <a:p>
            <a:fld id="{E18F9282-D0A8-4FC3-8EA8-B416BA51AD58}" type="slidenum">
              <a:rPr lang="en-US" smtClean="0"/>
              <a:pPr/>
              <a:t>48</a:t>
            </a:fld>
            <a:endParaRPr lang="en-US"/>
          </a:p>
        </p:txBody>
      </p:sp>
    </p:spTree>
    <p:extLst>
      <p:ext uri="{BB962C8B-B14F-4D97-AF65-F5344CB8AC3E}">
        <p14:creationId xmlns:p14="http://schemas.microsoft.com/office/powerpoint/2010/main" val="3657397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 2</a:t>
            </a:r>
            <a:r>
              <a:rPr lang="en-US" u="sng" baseline="0" dirty="0" smtClean="0"/>
              <a:t> minutes</a:t>
            </a:r>
          </a:p>
          <a:p>
            <a:r>
              <a:rPr lang="en-US" baseline="0" dirty="0" smtClean="0"/>
              <a:t>The remote validation attribute of MVC is used for client-side validation when you need information from the server-side. For example, verifying that a user name is unique.</a:t>
            </a:r>
          </a:p>
          <a:p>
            <a:r>
              <a:rPr lang="en-US" baseline="0" dirty="0" smtClean="0"/>
              <a:t>MVC implementation is fairly straightforward, since the </a:t>
            </a:r>
            <a:r>
              <a:rPr lang="en-US" baseline="0" dirty="0" err="1" smtClean="0"/>
              <a:t>jQuery</a:t>
            </a:r>
            <a:r>
              <a:rPr lang="en-US" baseline="0" dirty="0" smtClean="0"/>
              <a:t> Validation plugin performs all the wiring on the client-side.</a:t>
            </a:r>
          </a:p>
          <a:p>
            <a:r>
              <a:rPr lang="en-US" sz="1200" kern="1200" dirty="0" smtClean="0">
                <a:solidFill>
                  <a:schemeClr val="tx1"/>
                </a:solidFill>
                <a:latin typeface="+mn-lt"/>
                <a:ea typeface="+mn-ea"/>
                <a:cs typeface="+mn-cs"/>
              </a:rPr>
              <a:t>As you can see we have attributed the </a:t>
            </a:r>
            <a:r>
              <a:rPr lang="en-US" sz="1200" b="1" kern="1200" dirty="0" smtClean="0">
                <a:solidFill>
                  <a:schemeClr val="tx1"/>
                </a:solidFill>
                <a:latin typeface="+mn-lt"/>
                <a:ea typeface="+mn-ea"/>
                <a:cs typeface="+mn-cs"/>
              </a:rPr>
              <a:t>Username</a:t>
            </a:r>
            <a:r>
              <a:rPr lang="en-US" sz="1200" kern="1200" dirty="0" smtClean="0">
                <a:solidFill>
                  <a:schemeClr val="tx1"/>
                </a:solidFill>
                <a:latin typeface="+mn-lt"/>
                <a:ea typeface="+mn-ea"/>
                <a:cs typeface="+mn-cs"/>
              </a:rPr>
              <a:t> field with a </a:t>
            </a:r>
            <a:r>
              <a:rPr lang="en-US" sz="1200" b="1" kern="1200" dirty="0" smtClean="0">
                <a:solidFill>
                  <a:schemeClr val="tx1"/>
                </a:solidFill>
                <a:latin typeface="+mn-lt"/>
                <a:ea typeface="+mn-ea"/>
                <a:cs typeface="+mn-cs"/>
              </a:rPr>
              <a:t>Remote</a:t>
            </a:r>
            <a:r>
              <a:rPr lang="en-US" sz="1200" kern="1200" dirty="0" smtClean="0">
                <a:solidFill>
                  <a:schemeClr val="tx1"/>
                </a:solidFill>
                <a:latin typeface="+mn-lt"/>
                <a:ea typeface="+mn-ea"/>
                <a:cs typeface="+mn-cs"/>
              </a:rPr>
              <a:t> attribute.  The 2 parameters tell us what Action and Controller we should call to perform the validation.  This also allows to put the validation</a:t>
            </a:r>
            <a:r>
              <a:rPr lang="en-US" sz="1200" kern="1200" baseline="0" dirty="0" smtClean="0">
                <a:solidFill>
                  <a:schemeClr val="tx1"/>
                </a:solidFill>
                <a:latin typeface="+mn-lt"/>
                <a:ea typeface="+mn-ea"/>
                <a:cs typeface="+mn-cs"/>
              </a:rPr>
              <a:t> action in a different controller, for example a validation controller, which would be a good practice.</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Finally,</a:t>
            </a:r>
            <a:r>
              <a:rPr lang="en-US" sz="1200" kern="1200" baseline="0" dirty="0" smtClean="0">
                <a:solidFill>
                  <a:schemeClr val="tx1"/>
                </a:solidFill>
                <a:latin typeface="+mn-lt"/>
                <a:ea typeface="+mn-ea"/>
                <a:cs typeface="+mn-cs"/>
              </a:rPr>
              <a:t> to make remote validation work, ensure that </a:t>
            </a:r>
            <a:r>
              <a:rPr lang="en-US" sz="1200" kern="1200" dirty="0" smtClean="0">
                <a:solidFill>
                  <a:schemeClr val="tx1"/>
                </a:solidFill>
                <a:latin typeface="+mn-lt"/>
                <a:ea typeface="+mn-ea"/>
                <a:cs typeface="+mn-cs"/>
              </a:rPr>
              <a:t>the necessary client side libraries are included (</a:t>
            </a:r>
            <a:r>
              <a:rPr lang="en-US" sz="1200" kern="1200" dirty="0" err="1" smtClean="0">
                <a:solidFill>
                  <a:schemeClr val="tx1"/>
                </a:solidFill>
                <a:latin typeface="+mn-lt"/>
                <a:ea typeface="+mn-ea"/>
                <a:cs typeface="+mn-cs"/>
              </a:rPr>
              <a:t>jQuery</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jQuery</a:t>
            </a:r>
            <a:r>
              <a:rPr lang="en-US" sz="1200" kern="1200" dirty="0" smtClean="0">
                <a:solidFill>
                  <a:schemeClr val="tx1"/>
                </a:solidFill>
                <a:latin typeface="+mn-lt"/>
                <a:ea typeface="+mn-ea"/>
                <a:cs typeface="+mn-cs"/>
              </a:rPr>
              <a:t> Validate etc) and that you have Client Side Validation turned on (now by default in MVC3).</a:t>
            </a:r>
          </a:p>
          <a:p>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49</a:t>
            </a:fld>
            <a:endParaRPr lang="en-US"/>
          </a:p>
        </p:txBody>
      </p:sp>
    </p:spTree>
    <p:extLst>
      <p:ext uri="{BB962C8B-B14F-4D97-AF65-F5344CB8AC3E}">
        <p14:creationId xmlns:p14="http://schemas.microsoft.com/office/powerpoint/2010/main" val="3657397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8F9282-D0A8-4FC3-8EA8-B416BA51AD58}" type="slidenum">
              <a:rPr lang="en-US" smtClean="0"/>
              <a:pPr/>
              <a:t>50</a:t>
            </a:fld>
            <a:endParaRPr lang="en-US"/>
          </a:p>
        </p:txBody>
      </p:sp>
    </p:spTree>
    <p:extLst>
      <p:ext uri="{BB962C8B-B14F-4D97-AF65-F5344CB8AC3E}">
        <p14:creationId xmlns:p14="http://schemas.microsoft.com/office/powerpoint/2010/main" val="4225650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a:t>
            </a:r>
            <a:r>
              <a:rPr lang="en-US" u="sng" baseline="0" dirty="0" smtClean="0"/>
              <a:t> Time</a:t>
            </a:r>
            <a:r>
              <a:rPr lang="en-US" u="none" baseline="0" dirty="0" smtClean="0"/>
              <a:t>: 2 minutes</a:t>
            </a:r>
          </a:p>
          <a:p>
            <a:endParaRPr lang="en-US" baseline="0" dirty="0" smtClean="0"/>
          </a:p>
          <a:p>
            <a:r>
              <a:rPr lang="en-US" baseline="0" dirty="0" smtClean="0"/>
              <a:t>[Talk to the features]</a:t>
            </a:r>
          </a:p>
          <a:p>
            <a:r>
              <a:rPr lang="en-US" baseline="0" dirty="0" smtClean="0"/>
              <a:t>MVC is a very extensible framework, thought to support a wide variety of scenarios. With every version, more and more features are being added, as requested by the community.</a:t>
            </a:r>
          </a:p>
          <a:p>
            <a:r>
              <a:rPr lang="en-US" baseline="0" dirty="0" smtClean="0"/>
              <a:t>MVC provides advanced features in case you need them, such as dependency injection and advance validation. However, if you don’t need them, you can implement your own.</a:t>
            </a:r>
            <a:br>
              <a:rPr lang="en-US" baseline="0" dirty="0" smtClean="0"/>
            </a:br>
            <a:endParaRPr lang="en-US" baseline="0" dirty="0" smtClean="0"/>
          </a:p>
        </p:txBody>
      </p:sp>
      <p:sp>
        <p:nvSpPr>
          <p:cNvPr id="4" name="Slide Number Placeholder 3"/>
          <p:cNvSpPr>
            <a:spLocks noGrp="1"/>
          </p:cNvSpPr>
          <p:nvPr>
            <p:ph type="sldNum" sz="quarter" idx="10"/>
          </p:nvPr>
        </p:nvSpPr>
        <p:spPr/>
        <p:txBody>
          <a:bodyPr/>
          <a:lstStyle/>
          <a:p>
            <a:fld id="{E18F9282-D0A8-4FC3-8EA8-B416BA51AD58}" type="slidenum">
              <a:rPr lang="en-US" smtClean="0"/>
              <a:pPr/>
              <a:t>51</a:t>
            </a:fld>
            <a:endParaRPr lang="en-US"/>
          </a:p>
        </p:txBody>
      </p:sp>
    </p:spTree>
    <p:extLst>
      <p:ext uri="{BB962C8B-B14F-4D97-AF65-F5344CB8AC3E}">
        <p14:creationId xmlns:p14="http://schemas.microsoft.com/office/powerpoint/2010/main" val="254146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pPr/>
              <a:t>6</a:t>
            </a:fld>
            <a:endParaRPr lang="en-US"/>
          </a:p>
        </p:txBody>
      </p:sp>
    </p:spTree>
    <p:extLst>
      <p:ext uri="{BB962C8B-B14F-4D97-AF65-F5344CB8AC3E}">
        <p14:creationId xmlns:p14="http://schemas.microsoft.com/office/powerpoint/2010/main" val="528678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53</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54</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dirty="0" smtClean="0"/>
              <a:t>The Web</a:t>
            </a:r>
            <a:r>
              <a:rPr lang="en-US" baseline="0" dirty="0" smtClean="0"/>
              <a:t> Platform Installer is one of the most useful tools that a web developer can have.  It’s a free, small download that makes it really easy to download and install the latest versions of the Web Platform, including the ASP.NET framework, Web Server, Database and tools.  It always stays up-to-date with the latest versions, making it really easy to ensure you are using the latest and greatest Web Platform.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well as making it easy to download and install the latest web platform, its available in nine languages and gives you quick access to the Web App Gallery which contains loads of popular apps like </a:t>
            </a:r>
            <a:r>
              <a:rPr lang="en-US" baseline="0" dirty="0" err="1" smtClean="0"/>
              <a:t>Umbraco</a:t>
            </a:r>
            <a:r>
              <a:rPr lang="en-US" baseline="0" dirty="0" smtClean="0"/>
              <a:t>, </a:t>
            </a:r>
            <a:r>
              <a:rPr lang="en-US" baseline="0" dirty="0" err="1" smtClean="0"/>
              <a:t>DotNetNuke</a:t>
            </a:r>
            <a:r>
              <a:rPr lang="en-US" baseline="0" dirty="0" smtClean="0"/>
              <a:t>, Drupal and </a:t>
            </a:r>
            <a:r>
              <a:rPr lang="en-US" baseline="0" dirty="0" err="1" smtClean="0"/>
              <a:t>Wordpress</a:t>
            </a:r>
            <a:r>
              <a:rPr lang="en-US" baseline="0" dirty="0" smtClean="0"/>
              <a:t> and many more.  These apps are super useful if you are looking to quickly get a solution in place and want to customize it for your particular scenario.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Web Platform installer also gives you access to all the Extensions for IIS – we’ll be looking at these towards the end of today.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r>
              <a:rPr lang="en-US" dirty="0" smtClean="0"/>
              <a:t>[Interesting Statistic</a:t>
            </a:r>
            <a:r>
              <a:rPr lang="en-US" baseline="0" dirty="0" smtClean="0"/>
              <a:t>s to use:]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Since March</a:t>
            </a:r>
            <a:r>
              <a:rPr lang="en-US" sz="1200" kern="1200" baseline="0" dirty="0" smtClean="0">
                <a:solidFill>
                  <a:schemeClr val="tx1"/>
                </a:solidFill>
                <a:effectLst/>
                <a:latin typeface="+mn-lt"/>
                <a:ea typeface="+mn-ea"/>
                <a:cs typeface="+mn-cs"/>
              </a:rPr>
              <a:t> 2008</a:t>
            </a:r>
            <a:r>
              <a:rPr lang="en-US" sz="1200" kern="1200" dirty="0" smtClean="0">
                <a:solidFill>
                  <a:schemeClr val="tx1"/>
                </a:solidFill>
                <a:effectLst/>
                <a:latin typeface="+mn-lt"/>
                <a:ea typeface="+mn-ea"/>
                <a:cs typeface="+mn-cs"/>
              </a:rPr>
              <a:t>, over 2.6 million downloads of the Microsoft Web Platform Installer            </a:t>
            </a:r>
          </a:p>
          <a:p>
            <a:r>
              <a:rPr lang="en-US" sz="1200" kern="1200" dirty="0" smtClean="0">
                <a:solidFill>
                  <a:schemeClr val="tx1"/>
                </a:solidFill>
                <a:effectLst/>
                <a:latin typeface="+mn-lt"/>
                <a:ea typeface="+mn-ea"/>
                <a:cs typeface="+mn-cs"/>
              </a:rPr>
              <a:t>Since March</a:t>
            </a:r>
            <a:r>
              <a:rPr lang="en-US" sz="1200" kern="1200" baseline="0" dirty="0" smtClean="0">
                <a:solidFill>
                  <a:schemeClr val="tx1"/>
                </a:solidFill>
                <a:effectLst/>
                <a:latin typeface="+mn-lt"/>
                <a:ea typeface="+mn-ea"/>
                <a:cs typeface="+mn-cs"/>
              </a:rPr>
              <a:t> 20</a:t>
            </a:r>
            <a:r>
              <a:rPr lang="en-US" sz="1200" kern="1200" dirty="0" smtClean="0">
                <a:solidFill>
                  <a:schemeClr val="tx1"/>
                </a:solidFill>
                <a:effectLst/>
                <a:latin typeface="+mn-lt"/>
                <a:ea typeface="+mn-ea"/>
                <a:cs typeface="+mn-cs"/>
              </a:rPr>
              <a:t>08, 1.7 million web applications have been downloaded through the web platform installer</a:t>
            </a: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7</a:t>
            </a:fld>
            <a:endParaRPr lang="en-US"/>
          </a:p>
        </p:txBody>
      </p:sp>
    </p:spTree>
    <p:extLst>
      <p:ext uri="{BB962C8B-B14F-4D97-AF65-F5344CB8AC3E}">
        <p14:creationId xmlns:p14="http://schemas.microsoft.com/office/powerpoint/2010/main" val="28661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See </a:t>
            </a:r>
            <a:r>
              <a:rPr lang="en-US" sz="1200" kern="1200" dirty="0" smtClean="0">
                <a:solidFill>
                  <a:schemeClr val="tx1"/>
                </a:solidFill>
                <a:effectLst/>
                <a:latin typeface="+mn-lt"/>
                <a:ea typeface="+mn-ea"/>
                <a:cs typeface="+mn-cs"/>
              </a:rPr>
              <a:t>demo script</a:t>
            </a:r>
            <a:r>
              <a:rPr lang="en-US" sz="1200" kern="1200" baseline="0" dirty="0" smtClean="0">
                <a:solidFill>
                  <a:schemeClr val="tx1"/>
                </a:solidFill>
                <a:effectLst/>
                <a:latin typeface="+mn-lt"/>
                <a:ea typeface="+mn-ea"/>
                <a:cs typeface="+mn-cs"/>
              </a:rPr>
              <a:t> for details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A12A5C-4330-4241-88FF-F2EE6603F1FB}" type="slidenum">
              <a:rPr lang="en-US" smtClean="0"/>
              <a:pPr/>
              <a:t>8</a:t>
            </a:fld>
            <a:endParaRPr lang="en-US"/>
          </a:p>
        </p:txBody>
      </p:sp>
    </p:spTree>
    <p:extLst>
      <p:ext uri="{BB962C8B-B14F-4D97-AF65-F5344CB8AC3E}">
        <p14:creationId xmlns:p14="http://schemas.microsoft.com/office/powerpoint/2010/main" val="3335417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Estimated Time</a:t>
            </a:r>
            <a:r>
              <a:rPr lang="en-US" dirty="0" smtClean="0"/>
              <a:t>: 2 minutes</a:t>
            </a:r>
          </a:p>
          <a:p>
            <a:endParaRPr lang="en-US" dirty="0" smtClean="0"/>
          </a:p>
          <a:p>
            <a:r>
              <a:rPr lang="en-US" baseline="0" dirty="0" smtClean="0"/>
              <a:t>MVC is a design pattern that stands for Model-View-Controller. What is strives to do is separate the concerns of an application’s presentation layer by assigning specific roles to the three different components.</a:t>
            </a:r>
          </a:p>
          <a:p>
            <a:endParaRPr lang="en-US" baseline="0" dirty="0" smtClean="0"/>
          </a:p>
          <a:p>
            <a:r>
              <a:rPr lang="en-US" baseline="0" dirty="0" smtClean="0"/>
              <a:t>The Controller is responsible for handling all user input. Once input has been received, the Controller will perform any operations/actions it needs to, which might include interacting with the Model.  </a:t>
            </a:r>
          </a:p>
          <a:p>
            <a:endParaRPr lang="en-US" baseline="0" dirty="0" smtClean="0"/>
          </a:p>
          <a:p>
            <a:r>
              <a:rPr lang="en-US" baseline="0" dirty="0" smtClean="0"/>
              <a:t>The Model represents the data in the application. Once the Controller retrieves some model data and performs any work with the model, it constructs a presentation model that describes the model in terms the View can understand.</a:t>
            </a:r>
          </a:p>
          <a:p>
            <a:endParaRPr lang="en-US" baseline="0" dirty="0" smtClean="0"/>
          </a:p>
          <a:p>
            <a:r>
              <a:rPr lang="en-US" dirty="0" smtClean="0"/>
              <a:t>The View is</a:t>
            </a:r>
            <a:r>
              <a:rPr lang="en-US" baseline="0" dirty="0" smtClean="0"/>
              <a:t> the visual representation of the model. It presents the model data to the actual user in a way that is meaningful. In a web application, this would typically be 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296740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4 minutes</a:t>
            </a:r>
          </a:p>
          <a:p>
            <a:endParaRPr lang="en-US" dirty="0" smtClean="0"/>
          </a:p>
          <a:p>
            <a:r>
              <a:rPr lang="en-US" dirty="0" smtClean="0"/>
              <a:t>So</a:t>
            </a:r>
            <a:r>
              <a:rPr lang="en-US" baseline="0" dirty="0" smtClean="0"/>
              <a:t> what does MVC look like when implemented over the web?</a:t>
            </a:r>
          </a:p>
          <a:p>
            <a:endParaRPr lang="en-US" baseline="0" dirty="0" smtClean="0"/>
          </a:p>
          <a:p>
            <a:r>
              <a:rPr lang="en-US" baseline="0" dirty="0" smtClean="0"/>
              <a:t>When an HTTP request comes into the application it is mapped to a controller. Remember as we mentioned in the previous slide, in the MVC design pattern, the controller is the piece of the triad that handles all user input. In the case of a web application, user input is represented as HTTP requests </a:t>
            </a:r>
            <a:r>
              <a:rPr lang="en-US" b="1" baseline="0" dirty="0" smtClean="0"/>
              <a:t>[Advance Animation]</a:t>
            </a:r>
            <a:r>
              <a:rPr lang="en-US" baseline="0" dirty="0" smtClean="0"/>
              <a:t>.</a:t>
            </a:r>
          </a:p>
          <a:p>
            <a:endParaRPr lang="en-US" baseline="0" dirty="0" smtClean="0"/>
          </a:p>
          <a:p>
            <a:r>
              <a:rPr lang="en-US" baseline="0" dirty="0" smtClean="0"/>
              <a:t>Once the controller has received input, it performs whatever operations it needs to and then assembles a presentation model </a:t>
            </a:r>
            <a:r>
              <a:rPr lang="en-US" b="1" baseline="0" dirty="0" smtClean="0"/>
              <a:t>[Advance Animation]</a:t>
            </a:r>
            <a:r>
              <a:rPr lang="en-US" baseline="0" dirty="0" smtClean="0"/>
              <a:t>.</a:t>
            </a:r>
          </a:p>
          <a:p>
            <a:endParaRPr lang="en-US" baseline="0" dirty="0" smtClean="0"/>
          </a:p>
          <a:p>
            <a:r>
              <a:rPr lang="en-US" baseline="0" dirty="0" smtClean="0"/>
              <a:t>The controller then takes the model and passes it off to the view. Remember that the view is simply a visual representation of the model </a:t>
            </a:r>
            <a:r>
              <a:rPr lang="en-US" b="1" baseline="0" dirty="0" smtClean="0"/>
              <a:t>[Advance Animation]</a:t>
            </a:r>
            <a:r>
              <a:rPr lang="en-US" baseline="0" dirty="0" smtClean="0"/>
              <a:t>.</a:t>
            </a:r>
          </a:p>
          <a:p>
            <a:endParaRPr lang="en-US" baseline="0" dirty="0" smtClean="0"/>
          </a:p>
          <a:p>
            <a:r>
              <a:rPr lang="en-US" baseline="0" dirty="0" smtClean="0"/>
              <a:t>The view then “transforms” the model into whatever format it uses to represent it. In a web application, this would typically be HTML </a:t>
            </a:r>
            <a:r>
              <a:rPr lang="en-US" b="1" baseline="0" dirty="0" smtClean="0"/>
              <a:t>[Advance Animation]</a:t>
            </a:r>
            <a:r>
              <a:rPr lang="en-US" baseline="0" dirty="0" smtClean="0"/>
              <a:t>.</a:t>
            </a:r>
          </a:p>
          <a:p>
            <a:endParaRPr lang="en-US" baseline="0" dirty="0" smtClean="0"/>
          </a:p>
          <a:p>
            <a:r>
              <a:rPr lang="en-US" baseline="0" dirty="0" smtClean="0"/>
              <a:t>The view then serves the request by responding with its visual representation.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878817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4344988"/>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0.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50.xml"/><Relationship Id="rId4"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0.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1.xml"/><Relationship Id="rId4"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0.emf"/><Relationship Id="rId5" Type="http://schemas.openxmlformats.org/officeDocument/2006/relationships/tags" Target="../tags/tag14.xml"/><Relationship Id="rId10" Type="http://schemas.openxmlformats.org/officeDocument/2006/relationships/oleObject" Target="../embeddings/oleObject6.bin"/><Relationship Id="rId4" Type="http://schemas.openxmlformats.org/officeDocument/2006/relationships/tags" Target="../tags/tag13.xml"/><Relationship Id="rId9"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18.xml"/><Relationship Id="rId7" Type="http://schemas.openxmlformats.org/officeDocument/2006/relationships/image" Target="../media/image10.emf"/><Relationship Id="rId2" Type="http://schemas.openxmlformats.org/officeDocument/2006/relationships/tags" Target="../tags/tag17.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jp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WebCamps Online</a:t>
            </a:r>
            <a:endParaRPr lang="en-US" dirty="0"/>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MVC Works</a:t>
            </a:r>
          </a:p>
        </p:txBody>
      </p:sp>
      <p:sp>
        <p:nvSpPr>
          <p:cNvPr id="3" name="Content Placeholder 1"/>
          <p:cNvSpPr txBox="1">
            <a:spLocks/>
          </p:cNvSpPr>
          <p:nvPr/>
        </p:nvSpPr>
        <p:spPr>
          <a:xfrm>
            <a:off x="527050" y="1121921"/>
            <a:ext cx="11149013"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latin typeface="Segoe UI Light" pitchFamily="34" charset="0"/>
              </a:rPr>
              <a:t>What does MVC look like</a:t>
            </a:r>
            <a:r>
              <a:rPr lang="en-US" dirty="0" smtClean="0">
                <a:solidFill>
                  <a:schemeClr val="accent2">
                    <a:alpha val="99000"/>
                  </a:schemeClr>
                </a:solidFill>
                <a:latin typeface="Segoe UI Light" pitchFamily="34" charset="0"/>
              </a:rPr>
              <a:t>?</a:t>
            </a:r>
            <a:endParaRPr lang="en-US" dirty="0">
              <a:solidFill>
                <a:schemeClr val="accent2">
                  <a:alpha val="99000"/>
                </a:schemeClr>
              </a:solidFill>
              <a:latin typeface="Segoe UI Light" pitchFamily="34" charset="0"/>
            </a:endParaRPr>
          </a:p>
        </p:txBody>
      </p:sp>
      <p:grpSp>
        <p:nvGrpSpPr>
          <p:cNvPr id="18" name="Group 17"/>
          <p:cNvGrpSpPr/>
          <p:nvPr/>
        </p:nvGrpSpPr>
        <p:grpSpPr>
          <a:xfrm>
            <a:off x="5751512" y="2676655"/>
            <a:ext cx="685800" cy="1293628"/>
            <a:chOff x="5751512" y="2676655"/>
            <a:chExt cx="685800" cy="1293628"/>
          </a:xfrm>
        </p:grpSpPr>
        <p:sp>
          <p:nvSpPr>
            <p:cNvPr id="16" name="Left Arrow 15"/>
            <p:cNvSpPr/>
            <p:nvPr/>
          </p:nvSpPr>
          <p:spPr bwMode="auto">
            <a:xfrm rot="16200000">
              <a:off x="5447598" y="3161581"/>
              <a:ext cx="1293628" cy="323775"/>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7" name="Freeform 6"/>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 name="Chart 8"/>
          <p:cNvGraphicFramePr/>
          <p:nvPr>
            <p:extLst>
              <p:ext uri="{D42A27DB-BD31-4B8C-83A1-F6EECF244321}">
                <p14:modId xmlns:p14="http://schemas.microsoft.com/office/powerpoint/2010/main" val="163050173"/>
              </p:ext>
            </p:extLst>
          </p:nvPr>
        </p:nvGraphicFramePr>
        <p:xfrm>
          <a:off x="6252598" y="5145854"/>
          <a:ext cx="1115765" cy="999765"/>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51412" y="5380624"/>
            <a:ext cx="1354352" cy="530225"/>
            <a:chOff x="4951412" y="5380624"/>
            <a:chExt cx="1354352" cy="530225"/>
          </a:xfrm>
        </p:grpSpPr>
        <p:sp>
          <p:nvSpPr>
            <p:cNvPr id="8" name="Freeform 7"/>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ight Arrow 9"/>
            <p:cNvSpPr/>
            <p:nvPr/>
          </p:nvSpPr>
          <p:spPr bwMode="auto">
            <a:xfrm>
              <a:off x="5804678" y="5447189"/>
              <a:ext cx="501086" cy="397095"/>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grpSp>
      <p:grpSp>
        <p:nvGrpSpPr>
          <p:cNvPr id="17" name="Group 16"/>
          <p:cNvGrpSpPr/>
          <p:nvPr/>
        </p:nvGrpSpPr>
        <p:grpSpPr>
          <a:xfrm>
            <a:off x="4951412" y="1690578"/>
            <a:ext cx="6117081" cy="999461"/>
            <a:chOff x="4951412" y="1690578"/>
            <a:chExt cx="6117081" cy="999461"/>
          </a:xfrm>
        </p:grpSpPr>
        <p:sp>
          <p:nvSpPr>
            <p:cNvPr id="4" name="Rectangle 3"/>
            <p:cNvSpPr/>
            <p:nvPr/>
          </p:nvSpPr>
          <p:spPr bwMode="auto">
            <a:xfrm>
              <a:off x="4951412" y="1690578"/>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1" name="Content Placeholder 2"/>
            <p:cNvSpPr txBox="1">
              <a:spLocks/>
            </p:cNvSpPr>
            <p:nvPr/>
          </p:nvSpPr>
          <p:spPr>
            <a:xfrm>
              <a:off x="7761767" y="1690579"/>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Controller</a:t>
              </a:r>
            </a:p>
            <a:p>
              <a:pPr marL="0" lvl="1" indent="0" defTabSz="685864">
                <a:spcBef>
                  <a:spcPts val="600"/>
                </a:spcBef>
                <a:buNone/>
              </a:pPr>
              <a:r>
                <a:rPr lang="en-US" sz="2000" dirty="0"/>
                <a:t>Retrieves Model</a:t>
              </a:r>
            </a:p>
            <a:p>
              <a:pPr marL="0" lvl="1" indent="0" defTabSz="685864">
                <a:spcBef>
                  <a:spcPts val="600"/>
                </a:spcBef>
                <a:buNone/>
              </a:pPr>
              <a:r>
                <a:rPr lang="en-US" sz="2000" dirty="0"/>
                <a:t>“Does Stuff”</a:t>
              </a:r>
            </a:p>
          </p:txBody>
        </p:sp>
      </p:grpSp>
      <p:grpSp>
        <p:nvGrpSpPr>
          <p:cNvPr id="19" name="Group 18"/>
          <p:cNvGrpSpPr/>
          <p:nvPr/>
        </p:nvGrpSpPr>
        <p:grpSpPr>
          <a:xfrm>
            <a:off x="4951412" y="3963196"/>
            <a:ext cx="6117081" cy="1006547"/>
            <a:chOff x="4951412" y="3963196"/>
            <a:chExt cx="6117081" cy="1006547"/>
          </a:xfrm>
        </p:grpSpPr>
        <p:sp>
          <p:nvSpPr>
            <p:cNvPr id="5" name="Rectangle 4"/>
            <p:cNvSpPr/>
            <p:nvPr/>
          </p:nvSpPr>
          <p:spPr bwMode="auto">
            <a:xfrm>
              <a:off x="4951412" y="3970283"/>
              <a:ext cx="2286000" cy="999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p:txBody>
        </p:sp>
        <p:sp>
          <p:nvSpPr>
            <p:cNvPr id="12" name="Content Placeholder 2"/>
            <p:cNvSpPr txBox="1">
              <a:spLocks/>
            </p:cNvSpPr>
            <p:nvPr/>
          </p:nvSpPr>
          <p:spPr>
            <a:xfrm>
              <a:off x="7761767" y="3963196"/>
              <a:ext cx="3306726"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pPr>
              <a:r>
                <a:rPr lang="en-US" sz="2400" dirty="0">
                  <a:solidFill>
                    <a:schemeClr val="accent2"/>
                  </a:solidFill>
                </a:rPr>
                <a:t>View</a:t>
              </a:r>
            </a:p>
            <a:p>
              <a:pPr marL="0" lvl="1" indent="0" defTabSz="685864">
                <a:spcBef>
                  <a:spcPts val="600"/>
                </a:spcBef>
                <a:buNone/>
              </a:pPr>
              <a:r>
                <a:rPr lang="en-US" sz="2000" dirty="0"/>
                <a:t>Visually represents</a:t>
              </a:r>
            </a:p>
            <a:p>
              <a:pPr marL="0" lvl="1" indent="0" defTabSz="685864">
                <a:spcBef>
                  <a:spcPts val="600"/>
                </a:spcBef>
                <a:buNone/>
              </a:pPr>
              <a:r>
                <a:rPr lang="en-US" sz="2000" dirty="0"/>
                <a:t>the model</a:t>
              </a:r>
            </a:p>
          </p:txBody>
        </p:sp>
      </p:grpSp>
      <p:sp>
        <p:nvSpPr>
          <p:cNvPr id="13" name="Right Arrow 12"/>
          <p:cNvSpPr/>
          <p:nvPr/>
        </p:nvSpPr>
        <p:spPr bwMode="auto">
          <a:xfrm>
            <a:off x="1945943" y="1690579"/>
            <a:ext cx="2286000" cy="99945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Request</a:t>
            </a:r>
          </a:p>
        </p:txBody>
      </p:sp>
      <p:grpSp>
        <p:nvGrpSpPr>
          <p:cNvPr id="21" name="Group 20"/>
          <p:cNvGrpSpPr/>
          <p:nvPr/>
        </p:nvGrpSpPr>
        <p:grpSpPr>
          <a:xfrm>
            <a:off x="1945943" y="3470400"/>
            <a:ext cx="2286000" cy="1492255"/>
            <a:chOff x="1945943" y="3470400"/>
            <a:chExt cx="2286000" cy="1492255"/>
          </a:xfrm>
        </p:grpSpPr>
        <p:sp>
          <p:nvSpPr>
            <p:cNvPr id="14" name="Left Arrow 13"/>
            <p:cNvSpPr/>
            <p:nvPr/>
          </p:nvSpPr>
          <p:spPr bwMode="auto">
            <a:xfrm>
              <a:off x="1945943" y="3963196"/>
              <a:ext cx="2286000" cy="999459"/>
            </a:xfrm>
            <a:prstGeom prst="lef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Response</a:t>
              </a:r>
            </a:p>
          </p:txBody>
        </p:sp>
        <p:graphicFrame>
          <p:nvGraphicFramePr>
            <p:cNvPr id="15" name="Chart 14"/>
            <p:cNvGraphicFramePr/>
            <p:nvPr>
              <p:extLst>
                <p:ext uri="{D42A27DB-BD31-4B8C-83A1-F6EECF244321}">
                  <p14:modId xmlns:p14="http://schemas.microsoft.com/office/powerpoint/2010/main" val="3104142826"/>
                </p:ext>
              </p:extLst>
            </p:nvPr>
          </p:nvGraphicFramePr>
          <p:xfrm>
            <a:off x="2531061" y="3470400"/>
            <a:ext cx="1115765" cy="999765"/>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332112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Razor Syntax</a:t>
            </a:r>
            <a:endParaRPr lang="en-US" dirty="0"/>
          </a:p>
        </p:txBody>
      </p:sp>
      <p:sp>
        <p:nvSpPr>
          <p:cNvPr id="2" name="Content Placeholder 1"/>
          <p:cNvSpPr>
            <a:spLocks noGrp="1"/>
          </p:cNvSpPr>
          <p:nvPr>
            <p:ph idx="4294967295"/>
          </p:nvPr>
        </p:nvSpPr>
        <p:spPr>
          <a:xfrm>
            <a:off x="517525" y="1619878"/>
            <a:ext cx="11150600" cy="4461946"/>
          </a:xfrm>
        </p:spPr>
        <p:txBody>
          <a:bodyPr>
            <a:noAutofit/>
          </a:bodyPr>
          <a:lstStyle/>
          <a:p>
            <a:pPr marL="0" indent="0" defTabSz="685864">
              <a:spcBef>
                <a:spcPts val="1200"/>
              </a:spcBef>
              <a:buNone/>
            </a:pPr>
            <a:r>
              <a:rPr lang="en-US" sz="2800" dirty="0">
                <a:solidFill>
                  <a:schemeClr val="accent2"/>
                </a:solidFill>
              </a:rPr>
              <a:t>@if (</a:t>
            </a:r>
            <a:r>
              <a:rPr lang="en-US" sz="2800" dirty="0" err="1">
                <a:solidFill>
                  <a:schemeClr val="accent2"/>
                </a:solidFill>
              </a:rPr>
              <a:t>User.Grok</a:t>
            </a:r>
            <a:r>
              <a:rPr lang="en-US" sz="2800" dirty="0">
                <a:solidFill>
                  <a:schemeClr val="accent2"/>
                </a:solidFill>
              </a:rPr>
              <a:t>(Razor)) {</a:t>
            </a:r>
          </a:p>
          <a:p>
            <a:pPr marL="0" indent="0" defTabSz="685864">
              <a:spcBef>
                <a:spcPts val="1200"/>
              </a:spcBef>
              <a:buNone/>
            </a:pPr>
            <a:r>
              <a:rPr lang="en-US" sz="2800" dirty="0">
                <a:solidFill>
                  <a:schemeClr val="accent2"/>
                </a:solidFill>
              </a:rPr>
              <a:t>	&lt;div&gt;w00t!&lt;/div&gt;</a:t>
            </a:r>
          </a:p>
          <a:p>
            <a:pPr marL="0" indent="0" defTabSz="685864">
              <a:spcBef>
                <a:spcPts val="1200"/>
              </a:spcBef>
              <a:buNone/>
            </a:pPr>
            <a:r>
              <a:rPr lang="en-US" sz="2800" dirty="0">
                <a:solidFill>
                  <a:schemeClr val="accent2"/>
                </a:solidFill>
              </a:rPr>
              <a:t>}</a:t>
            </a:r>
          </a:p>
          <a:p>
            <a:pPr marL="259591" lvl="1" indent="0" defTabSz="685864">
              <a:spcBef>
                <a:spcPts val="1200"/>
              </a:spcBef>
              <a:buNone/>
            </a:pPr>
            <a:r>
              <a:rPr lang="en-US" sz="2400" dirty="0"/>
              <a:t>New, Simplified View Engine</a:t>
            </a:r>
          </a:p>
          <a:p>
            <a:pPr marL="259591" lvl="1" indent="0" defTabSz="685864">
              <a:spcBef>
                <a:spcPts val="1200"/>
              </a:spcBef>
              <a:buNone/>
            </a:pPr>
            <a:r>
              <a:rPr lang="en-US" sz="2400" dirty="0"/>
              <a:t>Write fewer lines of code</a:t>
            </a:r>
          </a:p>
          <a:p>
            <a:pPr marL="259591" lvl="1" indent="0" defTabSz="685864">
              <a:spcBef>
                <a:spcPts val="1200"/>
              </a:spcBef>
              <a:buNone/>
            </a:pPr>
            <a:r>
              <a:rPr lang="en-US" sz="2400" dirty="0"/>
              <a:t>More natural mix code and markup</a:t>
            </a:r>
          </a:p>
          <a:p>
            <a:pPr marL="259591" lvl="1" indent="0" defTabSz="685864">
              <a:spcBef>
                <a:spcPts val="1200"/>
              </a:spcBef>
              <a:buNone/>
            </a:pPr>
            <a:r>
              <a:rPr lang="en-US" sz="2400" dirty="0"/>
              <a:t>Helpers save you time</a:t>
            </a:r>
          </a:p>
          <a:p>
            <a:pPr marL="259591" lvl="1" indent="0" defTabSz="685864">
              <a:spcBef>
                <a:spcPts val="1200"/>
              </a:spcBef>
              <a:buNone/>
            </a:pPr>
            <a:r>
              <a:rPr lang="en-US" sz="2400" dirty="0"/>
              <a:t>Compatible with ASP.NET Web Pages in </a:t>
            </a:r>
            <a:r>
              <a:rPr lang="en-US" sz="2400" dirty="0" err="1" smtClean="0"/>
              <a:t>WebMatrix</a:t>
            </a:r>
            <a:endParaRPr lang="en-US" sz="2400" dirty="0"/>
          </a:p>
        </p:txBody>
      </p:sp>
      <p:sp>
        <p:nvSpPr>
          <p:cNvPr id="5" name="Freeform 84"/>
          <p:cNvSpPr>
            <a:spLocks noEditPoints="1"/>
          </p:cNvSpPr>
          <p:nvPr/>
        </p:nvSpPr>
        <p:spPr bwMode="black">
          <a:xfrm>
            <a:off x="9643730" y="3829993"/>
            <a:ext cx="2024395" cy="241999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497186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Asp.NET MVC fundamentals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131449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14" name="Text Placeholder 13"/>
          <p:cNvSpPr>
            <a:spLocks noGrp="1"/>
          </p:cNvSpPr>
          <p:nvPr>
            <p:ph type="body" sz="quarter" idx="11"/>
          </p:nvPr>
        </p:nvSpPr>
        <p:spPr>
          <a:xfrm>
            <a:off x="3473804" y="2438162"/>
            <a:ext cx="6945312" cy="3200876"/>
          </a:xfrm>
        </p:spPr>
        <p:txBody>
          <a:bodyPr vert="horz" wrap="square" lIns="182880" tIns="182880" rIns="0" bIns="0" rtlCol="0" anchor="ctr" anchorCtr="0">
            <a:spAutoFit/>
          </a:bodyPr>
          <a:lstStyle/>
          <a:p>
            <a:pPr marL="574675" lvl="1" indent="-571500">
              <a:spcAft>
                <a:spcPts val="1200"/>
              </a:spcAft>
            </a:pPr>
            <a:r>
              <a:rPr lang="en-US" sz="4400" spc="-100" dirty="0">
                <a:latin typeface="Segoe UI Light" pitchFamily="34" charset="0"/>
              </a:rPr>
              <a:t>What is the Entity Framework?</a:t>
            </a:r>
          </a:p>
          <a:p>
            <a:pPr marL="574675" lvl="1" indent="-571500">
              <a:spcAft>
                <a:spcPts val="1200"/>
              </a:spcAft>
            </a:pPr>
            <a:r>
              <a:rPr lang="en-US" sz="4400" spc="-100" dirty="0">
                <a:latin typeface="Segoe UI Light" pitchFamily="34" charset="0"/>
              </a:rPr>
              <a:t>Database-first, </a:t>
            </a:r>
            <a:r>
              <a:rPr lang="en-US" sz="4400" spc="-100" dirty="0" smtClean="0">
                <a:latin typeface="Segoe UI Light" pitchFamily="34" charset="0"/>
              </a:rPr>
              <a:t/>
            </a:r>
            <a:br>
              <a:rPr lang="en-US" sz="4400" spc="-100" dirty="0" smtClean="0">
                <a:latin typeface="Segoe UI Light" pitchFamily="34" charset="0"/>
              </a:rPr>
            </a:br>
            <a:r>
              <a:rPr lang="en-US" sz="4400" spc="-100" dirty="0" smtClean="0">
                <a:latin typeface="Segoe UI Light" pitchFamily="34" charset="0"/>
              </a:rPr>
              <a:t>Model-first</a:t>
            </a:r>
            <a:r>
              <a:rPr lang="en-US" sz="4400" spc="-100" dirty="0">
                <a:latin typeface="Segoe UI Light" pitchFamily="34" charset="0"/>
              </a:rPr>
              <a:t>, Code-First</a:t>
            </a:r>
          </a:p>
          <a:p>
            <a:pPr marL="574675" lvl="1" indent="-571500">
              <a:spcAft>
                <a:spcPts val="1200"/>
              </a:spcAft>
            </a:pPr>
            <a:r>
              <a:rPr lang="en-US" sz="4400" spc="-100" dirty="0">
                <a:latin typeface="Segoe UI Light" pitchFamily="34" charset="0"/>
              </a:rPr>
              <a:t>Demos</a:t>
            </a:r>
          </a:p>
        </p:txBody>
      </p:sp>
    </p:spTree>
    <p:extLst>
      <p:ext uri="{BB962C8B-B14F-4D97-AF65-F5344CB8AC3E}">
        <p14:creationId xmlns:p14="http://schemas.microsoft.com/office/powerpoint/2010/main" val="1820809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1495794"/>
          </a:xfrm>
        </p:spPr>
        <p:txBody>
          <a:bodyPr/>
          <a:lstStyle/>
          <a:p>
            <a:r>
              <a:rPr lang="en-US" dirty="0" smtClean="0"/>
              <a:t>Data Access Easier is Easier with </a:t>
            </a:r>
            <a:br>
              <a:rPr lang="en-US" dirty="0" smtClean="0"/>
            </a:br>
            <a:r>
              <a:rPr lang="en-US" dirty="0" smtClean="0"/>
              <a:t>Entity Framework</a:t>
            </a:r>
            <a:endParaRPr lang="en-US" dirty="0"/>
          </a:p>
        </p:txBody>
      </p:sp>
      <p:sp>
        <p:nvSpPr>
          <p:cNvPr id="4" name="Rectangle 3"/>
          <p:cNvSpPr/>
          <p:nvPr/>
        </p:nvSpPr>
        <p:spPr>
          <a:xfrm>
            <a:off x="2640912" y="2209800"/>
            <a:ext cx="6907001" cy="3124200"/>
          </a:xfrm>
          <a:prstGeom prst="rect">
            <a:avLst/>
          </a:pr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vert="vert270" rtlCol="0" anchor="t"/>
          <a:lstStyle/>
          <a:p>
            <a:pPr algn="ctr"/>
            <a:r>
              <a:rPr lang="en-US" sz="2400" dirty="0" smtClean="0">
                <a:solidFill>
                  <a:schemeClr val="lt1">
                    <a:alpha val="99000"/>
                  </a:schemeClr>
                </a:solidFill>
              </a:rPr>
              <a:t>Web Platform</a:t>
            </a:r>
            <a:br>
              <a:rPr lang="en-US" sz="2400" dirty="0" smtClean="0">
                <a:solidFill>
                  <a:schemeClr val="lt1">
                    <a:alpha val="99000"/>
                  </a:schemeClr>
                </a:solidFill>
              </a:rPr>
            </a:br>
            <a:r>
              <a:rPr lang="en-US" sz="2400" dirty="0" smtClean="0">
                <a:solidFill>
                  <a:schemeClr val="lt1">
                    <a:alpha val="99000"/>
                  </a:schemeClr>
                </a:solidFill>
              </a:rPr>
              <a:t> Installer</a:t>
            </a:r>
            <a:endParaRPr lang="en-US" sz="2400" dirty="0">
              <a:solidFill>
                <a:schemeClr val="lt1">
                  <a:alpha val="99000"/>
                </a:schemeClr>
              </a:solidFill>
            </a:endParaRPr>
          </a:p>
        </p:txBody>
      </p:sp>
      <p:sp>
        <p:nvSpPr>
          <p:cNvPr id="5" name="Rectangle 4"/>
          <p:cNvSpPr/>
          <p:nvPr/>
        </p:nvSpPr>
        <p:spPr>
          <a:xfrm>
            <a:off x="3861807" y="2408225"/>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Ajax Control Toolkit &amp; </a:t>
            </a:r>
            <a:r>
              <a:rPr lang="en-US" dirty="0" err="1" smtClean="0">
                <a:solidFill>
                  <a:schemeClr val="lt1">
                    <a:alpha val="99000"/>
                  </a:schemeClr>
                </a:solidFill>
              </a:rPr>
              <a:t>jQuery</a:t>
            </a:r>
            <a:endParaRPr lang="en-US" dirty="0">
              <a:solidFill>
                <a:schemeClr val="lt1">
                  <a:alpha val="99000"/>
                </a:schemeClr>
              </a:solidFill>
            </a:endParaRPr>
          </a:p>
        </p:txBody>
      </p:sp>
      <p:sp>
        <p:nvSpPr>
          <p:cNvPr id="6" name="Rectangle 5"/>
          <p:cNvSpPr/>
          <p:nvPr/>
        </p:nvSpPr>
        <p:spPr>
          <a:xfrm>
            <a:off x="3854767" y="2973192"/>
            <a:ext cx="5489998"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ASP.NET</a:t>
            </a:r>
            <a:endParaRPr lang="en-US" dirty="0">
              <a:solidFill>
                <a:schemeClr val="lt1">
                  <a:alpha val="99000"/>
                </a:schemeClr>
              </a:solidFill>
            </a:endParaRPr>
          </a:p>
        </p:txBody>
      </p:sp>
      <p:sp>
        <p:nvSpPr>
          <p:cNvPr id="7" name="Rectangle 6"/>
          <p:cNvSpPr/>
          <p:nvPr/>
        </p:nvSpPr>
        <p:spPr>
          <a:xfrm>
            <a:off x="3854767" y="3538159"/>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ADO.NET Entity Framework</a:t>
            </a:r>
            <a:endParaRPr lang="en-US" dirty="0">
              <a:solidFill>
                <a:schemeClr val="lt1">
                  <a:alpha val="99000"/>
                </a:schemeClr>
              </a:solidFill>
            </a:endParaRPr>
          </a:p>
        </p:txBody>
      </p:sp>
      <p:sp>
        <p:nvSpPr>
          <p:cNvPr id="8" name="Rectangle 7"/>
          <p:cNvSpPr/>
          <p:nvPr/>
        </p:nvSpPr>
        <p:spPr>
          <a:xfrm>
            <a:off x="3854767" y="4103126"/>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SQL Server</a:t>
            </a:r>
            <a:endParaRPr lang="en-US" dirty="0">
              <a:solidFill>
                <a:schemeClr val="lt1">
                  <a:alpha val="99000"/>
                </a:schemeClr>
              </a:solidFill>
            </a:endParaRPr>
          </a:p>
        </p:txBody>
      </p:sp>
      <p:sp>
        <p:nvSpPr>
          <p:cNvPr id="9" name="Rectangle 8"/>
          <p:cNvSpPr/>
          <p:nvPr/>
        </p:nvSpPr>
        <p:spPr>
          <a:xfrm>
            <a:off x="3854767" y="4668093"/>
            <a:ext cx="5482960" cy="47718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vert="horz" rtlCol="0" anchor="ctr"/>
          <a:lstStyle/>
          <a:p>
            <a:pPr algn="ctr"/>
            <a:r>
              <a:rPr lang="en-US" dirty="0" smtClean="0">
                <a:solidFill>
                  <a:schemeClr val="lt1">
                    <a:alpha val="99000"/>
                  </a:schemeClr>
                </a:solidFill>
              </a:rPr>
              <a:t>IIS</a:t>
            </a:r>
          </a:p>
        </p:txBody>
      </p:sp>
    </p:spTree>
    <p:extLst>
      <p:ext uri="{BB962C8B-B14F-4D97-AF65-F5344CB8AC3E}">
        <p14:creationId xmlns:p14="http://schemas.microsoft.com/office/powerpoint/2010/main" val="1243120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9" presetClass="emph" presetSubtype="0" grpId="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9" presetClass="emph" presetSubtype="0" grpId="0" nodeType="withEffect">
                                  <p:stCondLst>
                                    <p:cond delay="0"/>
                                  </p:stCondLst>
                                  <p:childTnLst>
                                    <p:set>
                                      <p:cBhvr rctx="PPT">
                                        <p:cTn id="12" dur="5000"/>
                                        <p:tgtEl>
                                          <p:spTgt spid="6"/>
                                        </p:tgtEl>
                                        <p:attrNameLst>
                                          <p:attrName>style.opacity</p:attrName>
                                        </p:attrNameLst>
                                      </p:cBhvr>
                                      <p:to>
                                        <p:strVal val="0.5"/>
                                      </p:to>
                                    </p:set>
                                    <p:animEffect filter="image" prLst="opacity: 0.5">
                                      <p:cBhvr rctx="IE">
                                        <p:cTn id="13" dur="5000"/>
                                        <p:tgtEl>
                                          <p:spTgt spid="6"/>
                                        </p:tgtEl>
                                      </p:cBhvr>
                                    </p:animEffect>
                                  </p:childTnLst>
                                </p:cTn>
                              </p:par>
                              <p:par>
                                <p:cTn id="14" presetID="9" presetClass="emph" presetSubtype="0" grpId="0" nodeType="withEffect">
                                  <p:stCondLst>
                                    <p:cond delay="100"/>
                                  </p:stCondLst>
                                  <p:childTnLst>
                                    <p:set>
                                      <p:cBhvr rctx="PPT">
                                        <p:cTn id="15" dur="5000"/>
                                        <p:tgtEl>
                                          <p:spTgt spid="8"/>
                                        </p:tgtEl>
                                        <p:attrNameLst>
                                          <p:attrName>style.opacity</p:attrName>
                                        </p:attrNameLst>
                                      </p:cBhvr>
                                      <p:to>
                                        <p:strVal val="0.5"/>
                                      </p:to>
                                    </p:set>
                                    <p:animEffect filter="image" prLst="opacity: 0.5">
                                      <p:cBhvr rctx="IE">
                                        <p:cTn id="16" dur="5000"/>
                                        <p:tgtEl>
                                          <p:spTgt spid="8"/>
                                        </p:tgtEl>
                                      </p:cBhvr>
                                    </p:animEffect>
                                  </p:childTnLst>
                                </p:cTn>
                              </p:par>
                              <p:par>
                                <p:cTn id="17" presetID="9" presetClass="emph" presetSubtype="0" grpId="0" nodeType="withEffect">
                                  <p:stCondLst>
                                    <p:cond delay="0"/>
                                  </p:stCondLst>
                                  <p:childTnLst>
                                    <p:set>
                                      <p:cBhvr rctx="PPT">
                                        <p:cTn id="18" dur="indefinite"/>
                                        <p:tgtEl>
                                          <p:spTgt spid="9"/>
                                        </p:tgtEl>
                                        <p:attrNameLst>
                                          <p:attrName>style.opacity</p:attrName>
                                        </p:attrNameLst>
                                      </p:cBhvr>
                                      <p:to>
                                        <p:strVal val="0.5"/>
                                      </p:to>
                                    </p:set>
                                    <p:animEffect filter="image" prLst="opacity: 0.5">
                                      <p:cBhvr rctx="IE">
                                        <p:cTn id="19"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Different Approaches for Entity Framework</a:t>
            </a:r>
            <a:endParaRPr lang="en-US" dirty="0"/>
          </a:p>
        </p:txBody>
      </p:sp>
      <p:sp>
        <p:nvSpPr>
          <p:cNvPr id="4" name="Flowchart: Magnetic Disk 3"/>
          <p:cNvSpPr/>
          <p:nvPr/>
        </p:nvSpPr>
        <p:spPr bwMode="auto">
          <a:xfrm>
            <a:off x="3769264" y="1850047"/>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Existing</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
        <p:nvSpPr>
          <p:cNvPr id="5" name="Right Arrow 4"/>
          <p:cNvSpPr/>
          <p:nvPr/>
        </p:nvSpPr>
        <p:spPr bwMode="auto">
          <a:xfrm>
            <a:off x="6273251" y="186068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6" name="Rectangle 5"/>
          <p:cNvSpPr/>
          <p:nvPr/>
        </p:nvSpPr>
        <p:spPr bwMode="auto">
          <a:xfrm>
            <a:off x="8777239" y="1860680"/>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Entity Data</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Model</a:t>
            </a:r>
          </a:p>
        </p:txBody>
      </p:sp>
      <p:sp>
        <p:nvSpPr>
          <p:cNvPr id="7" name="TextBox 5"/>
          <p:cNvSpPr txBox="1"/>
          <p:nvPr/>
        </p:nvSpPr>
        <p:spPr>
          <a:xfrm>
            <a:off x="1265277" y="1850047"/>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smtClean="0">
                <a:solidFill>
                  <a:schemeClr val="accent2">
                    <a:alpha val="99000"/>
                  </a:schemeClr>
                </a:solidFill>
              </a:rPr>
              <a:t>Database First</a:t>
            </a:r>
            <a:endParaRPr lang="en-US" dirty="0">
              <a:solidFill>
                <a:schemeClr val="accent2">
                  <a:alpha val="99000"/>
                </a:schemeClr>
              </a:solidFill>
            </a:endParaRPr>
          </a:p>
        </p:txBody>
      </p:sp>
      <p:sp>
        <p:nvSpPr>
          <p:cNvPr id="8" name="Rectangle 7"/>
          <p:cNvSpPr/>
          <p:nvPr/>
        </p:nvSpPr>
        <p:spPr bwMode="auto">
          <a:xfrm>
            <a:off x="3769264" y="3398414"/>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en-US"/>
            </a:defPPr>
            <a:lvl1pPr algn="ctr" rtl="0" fontAlgn="base">
              <a:spcBef>
                <a:spcPct val="0"/>
              </a:spcBef>
              <a:spcAft>
                <a:spcPct val="0"/>
              </a:spcAft>
              <a:defRPr sz="2200" kern="1200">
                <a:solidFill>
                  <a:schemeClr val="lt1"/>
                </a:solidFill>
                <a:latin typeface="+mn-lt"/>
                <a:ea typeface="+mn-ea"/>
                <a:cs typeface="+mn-cs"/>
              </a:defRPr>
            </a:lvl1pPr>
            <a:lvl2pPr marL="457200" algn="ctr" rtl="0" fontAlgn="base">
              <a:spcBef>
                <a:spcPct val="0"/>
              </a:spcBef>
              <a:spcAft>
                <a:spcPct val="0"/>
              </a:spcAft>
              <a:defRPr sz="2200" kern="1200">
                <a:solidFill>
                  <a:schemeClr val="lt1"/>
                </a:solidFill>
                <a:latin typeface="+mn-lt"/>
                <a:ea typeface="+mn-ea"/>
                <a:cs typeface="+mn-cs"/>
              </a:defRPr>
            </a:lvl2pPr>
            <a:lvl3pPr marL="914400" algn="ctr" rtl="0" fontAlgn="base">
              <a:spcBef>
                <a:spcPct val="0"/>
              </a:spcBef>
              <a:spcAft>
                <a:spcPct val="0"/>
              </a:spcAft>
              <a:defRPr sz="2200" kern="1200">
                <a:solidFill>
                  <a:schemeClr val="lt1"/>
                </a:solidFill>
                <a:latin typeface="+mn-lt"/>
                <a:ea typeface="+mn-ea"/>
                <a:cs typeface="+mn-cs"/>
              </a:defRPr>
            </a:lvl3pPr>
            <a:lvl4pPr marL="1371600" algn="ctr" rtl="0" fontAlgn="base">
              <a:spcBef>
                <a:spcPct val="0"/>
              </a:spcBef>
              <a:spcAft>
                <a:spcPct val="0"/>
              </a:spcAft>
              <a:defRPr sz="2200" kern="1200">
                <a:solidFill>
                  <a:schemeClr val="lt1"/>
                </a:solidFill>
                <a:latin typeface="+mn-lt"/>
                <a:ea typeface="+mn-ea"/>
                <a:cs typeface="+mn-cs"/>
              </a:defRPr>
            </a:lvl4pPr>
            <a:lvl5pPr marL="1828800" algn="ctr" rtl="0" fontAlgn="base">
              <a:spcBef>
                <a:spcPct val="0"/>
              </a:spcBef>
              <a:spcAft>
                <a:spcPct val="0"/>
              </a:spcAft>
              <a:defRPr sz="2200" kern="1200">
                <a:solidFill>
                  <a:schemeClr val="lt1"/>
                </a:solidFill>
                <a:latin typeface="+mn-lt"/>
                <a:ea typeface="+mn-ea"/>
                <a:cs typeface="+mn-cs"/>
              </a:defRPr>
            </a:lvl5pPr>
            <a:lvl6pPr marL="2286000" algn="l" defTabSz="914400" rtl="0" eaLnBrk="1" latinLnBrk="0" hangingPunct="1">
              <a:defRPr sz="2200" kern="1200">
                <a:solidFill>
                  <a:schemeClr val="lt1"/>
                </a:solidFill>
                <a:latin typeface="+mn-lt"/>
                <a:ea typeface="+mn-ea"/>
                <a:cs typeface="+mn-cs"/>
              </a:defRPr>
            </a:lvl6pPr>
            <a:lvl7pPr marL="2743200" algn="l" defTabSz="914400" rtl="0" eaLnBrk="1" latinLnBrk="0" hangingPunct="1">
              <a:defRPr sz="2200" kern="1200">
                <a:solidFill>
                  <a:schemeClr val="lt1"/>
                </a:solidFill>
                <a:latin typeface="+mn-lt"/>
                <a:ea typeface="+mn-ea"/>
                <a:cs typeface="+mn-cs"/>
              </a:defRPr>
            </a:lvl7pPr>
            <a:lvl8pPr marL="3200400" algn="l" defTabSz="914400" rtl="0" eaLnBrk="1" latinLnBrk="0" hangingPunct="1">
              <a:defRPr sz="2200" kern="1200">
                <a:solidFill>
                  <a:schemeClr val="lt1"/>
                </a:solidFill>
                <a:latin typeface="+mn-lt"/>
                <a:ea typeface="+mn-ea"/>
                <a:cs typeface="+mn-cs"/>
              </a:defRPr>
            </a:lvl8pPr>
            <a:lvl9pPr marL="3657600" algn="l" defTabSz="914400" rtl="0" eaLnBrk="1" latinLnBrk="0" hangingPunct="1">
              <a:defRPr sz="2200" kern="1200">
                <a:solidFill>
                  <a:schemeClr val="lt1"/>
                </a:solidFill>
                <a:latin typeface="+mn-lt"/>
                <a:ea typeface="+mn-ea"/>
                <a:cs typeface="+mn-cs"/>
              </a:defRPr>
            </a:lvl9pPr>
          </a:lstStyle>
          <a:p>
            <a:pPr marR="0" indent="0" defTabSz="914400">
              <a:lnSpc>
                <a:spcPct val="90000"/>
              </a:lnSpc>
              <a:buClrTx/>
              <a:buSzTx/>
              <a:buFontTx/>
              <a:buNone/>
              <a:tabLst/>
            </a:pPr>
            <a:r>
              <a:rPr lang="en-US" sz="2000" dirty="0">
                <a:solidFill>
                  <a:schemeClr val="lt1">
                    <a:alpha val="99000"/>
                  </a:schemeClr>
                </a:solidFill>
                <a:latin typeface="Tahoma" pitchFamily="34" charset="0"/>
              </a:rPr>
              <a:t>Entity Data</a:t>
            </a:r>
          </a:p>
          <a:p>
            <a:pPr marR="0" indent="0" defTabSz="914400">
              <a:lnSpc>
                <a:spcPct val="90000"/>
              </a:lnSpc>
              <a:buClrTx/>
              <a:buSzTx/>
              <a:buFontTx/>
              <a:buNone/>
              <a:tabLst/>
            </a:pPr>
            <a:r>
              <a:rPr lang="en-US" sz="2000" dirty="0">
                <a:solidFill>
                  <a:schemeClr val="lt1">
                    <a:alpha val="99000"/>
                  </a:schemeClr>
                </a:solidFill>
                <a:latin typeface="Tahoma" pitchFamily="34" charset="0"/>
              </a:rPr>
              <a:t>Model</a:t>
            </a:r>
          </a:p>
        </p:txBody>
      </p:sp>
      <p:sp>
        <p:nvSpPr>
          <p:cNvPr id="9" name="Right Arrow 8"/>
          <p:cNvSpPr/>
          <p:nvPr/>
        </p:nvSpPr>
        <p:spPr bwMode="auto">
          <a:xfrm>
            <a:off x="6273251" y="340373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0" name="Flowchart: Magnetic Disk 9"/>
          <p:cNvSpPr/>
          <p:nvPr/>
        </p:nvSpPr>
        <p:spPr bwMode="auto">
          <a:xfrm>
            <a:off x="8777239" y="3403730"/>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
        <p:nvSpPr>
          <p:cNvPr id="11" name="TextBox 9"/>
          <p:cNvSpPr txBox="1"/>
          <p:nvPr/>
        </p:nvSpPr>
        <p:spPr>
          <a:xfrm>
            <a:off x="1265277" y="3398414"/>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smtClean="0">
                <a:solidFill>
                  <a:schemeClr val="accent2">
                    <a:alpha val="99000"/>
                  </a:schemeClr>
                </a:solidFill>
              </a:rPr>
              <a:t>Model First</a:t>
            </a:r>
            <a:endParaRPr lang="en-US" dirty="0">
              <a:solidFill>
                <a:schemeClr val="accent2">
                  <a:alpha val="99000"/>
                </a:schemeClr>
              </a:solidFill>
            </a:endParaRPr>
          </a:p>
        </p:txBody>
      </p:sp>
      <p:sp>
        <p:nvSpPr>
          <p:cNvPr id="12" name="Rectangle 11"/>
          <p:cNvSpPr/>
          <p:nvPr/>
        </p:nvSpPr>
        <p:spPr bwMode="auto">
          <a:xfrm>
            <a:off x="3766534" y="4946780"/>
            <a:ext cx="2103120" cy="914400"/>
          </a:xfrm>
          <a:prstGeom prst="rect">
            <a:avLst/>
          </a:prstGeom>
          <a:solidFill>
            <a:schemeClr val="accent2"/>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Class File</a:t>
            </a:r>
          </a:p>
        </p:txBody>
      </p:sp>
      <p:sp>
        <p:nvSpPr>
          <p:cNvPr id="13" name="Right Arrow 12"/>
          <p:cNvSpPr/>
          <p:nvPr/>
        </p:nvSpPr>
        <p:spPr bwMode="auto">
          <a:xfrm>
            <a:off x="6267791" y="4946780"/>
            <a:ext cx="2103120" cy="9144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5" name="TextBox 9"/>
          <p:cNvSpPr txBox="1"/>
          <p:nvPr/>
        </p:nvSpPr>
        <p:spPr>
          <a:xfrm>
            <a:off x="1265277" y="4946780"/>
            <a:ext cx="2103120" cy="914400"/>
          </a:xfrm>
          <a:prstGeom prst="rect">
            <a:avLst/>
          </a:prstGeom>
        </p:spPr>
        <p:txBody>
          <a:bodyPr vert="horz" wrap="square" lIns="0" tIns="0" rIns="0" bIns="0" rtlCol="0" anchor="ctr">
            <a:noAutofit/>
          </a:bodyPr>
          <a:lstStyle>
            <a:defPPr>
              <a:defRPr lang="en-US"/>
            </a:defPPr>
            <a:lvl1pPr indent="0" defTabSz="685864">
              <a:lnSpc>
                <a:spcPct val="90000"/>
              </a:lnSpc>
              <a:spcBef>
                <a:spcPts val="1200"/>
              </a:spcBef>
              <a:buSzPct val="80000"/>
              <a:buFont typeface="Arial" pitchFamily="34" charset="0"/>
              <a:buNone/>
              <a:defRPr>
                <a:solidFill>
                  <a:schemeClr val="accent2"/>
                </a:solidFill>
              </a:defRPr>
            </a:lvl1pPr>
            <a:lvl2pPr marL="0" lvl="1" indent="0" defTabSz="685864">
              <a:lnSpc>
                <a:spcPct val="90000"/>
              </a:lnSpc>
              <a:spcBef>
                <a:spcPts val="600"/>
              </a:spcBef>
              <a:buSzPct val="80000"/>
              <a:buFont typeface="Arial" pitchFamily="34" charset="0"/>
              <a:buNone/>
              <a:defRPr sz="20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chemeClr val="accent2">
                    <a:alpha val="99000"/>
                  </a:schemeClr>
                </a:solidFill>
              </a:rPr>
              <a:t>Code </a:t>
            </a:r>
            <a:r>
              <a:rPr lang="en-US" dirty="0" smtClean="0">
                <a:solidFill>
                  <a:schemeClr val="accent2">
                    <a:alpha val="99000"/>
                  </a:schemeClr>
                </a:solidFill>
              </a:rPr>
              <a:t>First</a:t>
            </a:r>
            <a:endParaRPr lang="en-US" dirty="0">
              <a:solidFill>
                <a:schemeClr val="accent2">
                  <a:alpha val="99000"/>
                </a:schemeClr>
              </a:solidFill>
            </a:endParaRPr>
          </a:p>
        </p:txBody>
      </p:sp>
      <p:sp>
        <p:nvSpPr>
          <p:cNvPr id="16" name="Flowchart: Magnetic Disk 15"/>
          <p:cNvSpPr/>
          <p:nvPr/>
        </p:nvSpPr>
        <p:spPr bwMode="auto">
          <a:xfrm>
            <a:off x="8769048" y="4946780"/>
            <a:ext cx="2103120" cy="914400"/>
          </a:xfrm>
          <a:prstGeom prst="flowChartMagneticDisk">
            <a:avLst/>
          </a:prstGeom>
          <a:solidFill>
            <a:schemeClr val="accent4"/>
          </a:solidFill>
          <a:ln w="12700">
            <a:solidFill>
              <a:schemeClr val="bg1"/>
            </a:solid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Generated</a:t>
            </a:r>
          </a:p>
          <a:p>
            <a:pPr algn="ctr" defTabSz="914400" fontAlgn="base">
              <a:lnSpc>
                <a:spcPct val="90000"/>
              </a:lnSpc>
              <a:spcBef>
                <a:spcPct val="0"/>
              </a:spcBef>
              <a:spcAft>
                <a:spcPct val="0"/>
              </a:spcAft>
            </a:pPr>
            <a:r>
              <a:rPr lang="en-US" sz="2000" dirty="0">
                <a:solidFill>
                  <a:schemeClr val="lt1">
                    <a:alpha val="99000"/>
                  </a:schemeClr>
                </a:solidFill>
                <a:latin typeface="Tahoma" pitchFamily="34" charset="0"/>
              </a:rPr>
              <a:t>Database</a:t>
            </a:r>
          </a:p>
        </p:txBody>
      </p:sp>
    </p:spTree>
    <p:extLst>
      <p:ext uri="{BB962C8B-B14F-4D97-AF65-F5344CB8AC3E}">
        <p14:creationId xmlns:p14="http://schemas.microsoft.com/office/powerpoint/2010/main" val="330377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9" grpId="0" animBg="1"/>
      <p:bldP spid="10" grpId="0" animBg="1"/>
      <p:bldP spid="11" grpId="0"/>
      <p:bldP spid="12" grpId="0" animBg="1"/>
      <p:bldP spid="13" grpId="0" animBg="1"/>
      <p:bldP spid="15"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Model First</a:t>
            </a:r>
            <a:br>
              <a:rPr lang="en-US" sz="3600" dirty="0"/>
            </a:br>
            <a:r>
              <a:rPr lang="en-US" sz="3600" dirty="0"/>
              <a:t>Database </a:t>
            </a:r>
            <a:r>
              <a:rPr lang="en-US" sz="3600" dirty="0" smtClean="0"/>
              <a:t>first</a:t>
            </a:r>
            <a:br>
              <a:rPr lang="en-US" sz="3600" dirty="0" smtClean="0"/>
            </a:br>
            <a:r>
              <a:rPr lang="en-US" sz="3600" dirty="0" smtClean="0"/>
              <a:t>CODE FIRST</a:t>
            </a:r>
            <a:br>
              <a:rPr lang="en-US" sz="3600" dirty="0" smtClean="0"/>
            </a:br>
            <a:endParaRPr lang="en-US" sz="3600"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70424871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Model Metadata</a:t>
            </a:r>
            <a:endParaRPr lang="en-US" dirty="0"/>
          </a:p>
        </p:txBody>
      </p:sp>
      <p:sp>
        <p:nvSpPr>
          <p:cNvPr id="5" name="Content Placeholder 4"/>
          <p:cNvSpPr>
            <a:spLocks noGrp="1"/>
          </p:cNvSpPr>
          <p:nvPr>
            <p:ph idx="4294967295"/>
          </p:nvPr>
        </p:nvSpPr>
        <p:spPr>
          <a:xfrm>
            <a:off x="519112" y="1634055"/>
            <a:ext cx="11158538" cy="3573286"/>
          </a:xfrm>
        </p:spPr>
        <p:txBody>
          <a:bodyPr/>
          <a:lstStyle/>
          <a:p>
            <a:pPr marL="0" lvl="0" indent="0" defTabSz="685864">
              <a:spcBef>
                <a:spcPts val="1200"/>
              </a:spcBef>
              <a:buNone/>
            </a:pPr>
            <a:r>
              <a:rPr lang="en-US" sz="4000" dirty="0">
                <a:solidFill>
                  <a:srgbClr val="00AEEF"/>
                </a:solidFill>
                <a:latin typeface="Segoe UI Light" pitchFamily="34" charset="0"/>
              </a:rPr>
              <a:t>[</a:t>
            </a:r>
            <a:r>
              <a:rPr lang="en-US" sz="4000" dirty="0" err="1">
                <a:solidFill>
                  <a:srgbClr val="00AEEF"/>
                </a:solidFill>
                <a:latin typeface="Segoe UI Light" pitchFamily="34" charset="0"/>
              </a:rPr>
              <a:t>DisplayName</a:t>
            </a:r>
            <a:r>
              <a:rPr lang="en-US" sz="4000" dirty="0" smtClean="0">
                <a:solidFill>
                  <a:srgbClr val="00AEEF"/>
                </a:solidFill>
                <a:latin typeface="Segoe UI Light" pitchFamily="34" charset="0"/>
              </a:rPr>
              <a:t>]</a:t>
            </a:r>
            <a:endParaRPr lang="en-US" sz="4400" dirty="0" smtClean="0">
              <a:latin typeface="Segoe UI Light" pitchFamily="34" charset="0"/>
            </a:endParaRPr>
          </a:p>
          <a:p>
            <a:pPr marL="259591" lvl="1" indent="0" defTabSz="685864">
              <a:spcBef>
                <a:spcPts val="1800"/>
              </a:spcBef>
              <a:buNone/>
            </a:pPr>
            <a:r>
              <a:rPr lang="en-US" sz="3600" dirty="0">
                <a:latin typeface="Segoe UI Light" pitchFamily="34" charset="0"/>
              </a:rPr>
              <a:t>With database and model first,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your </a:t>
            </a:r>
            <a:r>
              <a:rPr lang="en-US" sz="3600" dirty="0">
                <a:latin typeface="Segoe UI Light" pitchFamily="34" charset="0"/>
              </a:rPr>
              <a:t>Model classes are generated by tools</a:t>
            </a:r>
          </a:p>
          <a:p>
            <a:pPr marL="457200" lvl="1" indent="0" defTabSz="685864">
              <a:spcBef>
                <a:spcPts val="1800"/>
              </a:spcBef>
              <a:buNone/>
            </a:pPr>
            <a:r>
              <a:rPr lang="en-US" sz="3200" dirty="0">
                <a:latin typeface="Segoe UI Light" pitchFamily="34" charset="0"/>
              </a:rPr>
              <a:t>Any Metadata attributes you add to the class </a:t>
            </a:r>
            <a:r>
              <a:rPr lang="en-US" sz="3200" dirty="0" smtClean="0">
                <a:latin typeface="Segoe UI Light" pitchFamily="34" charset="0"/>
              </a:rPr>
              <a:t/>
            </a:r>
            <a:br>
              <a:rPr lang="en-US" sz="3200" dirty="0" smtClean="0">
                <a:latin typeface="Segoe UI Light" pitchFamily="34" charset="0"/>
              </a:rPr>
            </a:br>
            <a:r>
              <a:rPr lang="en-US" sz="3200" dirty="0" smtClean="0">
                <a:latin typeface="Segoe UI Light" pitchFamily="34" charset="0"/>
              </a:rPr>
              <a:t>will </a:t>
            </a:r>
            <a:r>
              <a:rPr lang="en-US" sz="3200" dirty="0">
                <a:latin typeface="Segoe UI Light" pitchFamily="34" charset="0"/>
              </a:rPr>
              <a:t>be lost if the tool regenerates</a:t>
            </a:r>
          </a:p>
          <a:p>
            <a:pPr marL="457200" lvl="1" indent="0" defTabSz="685864">
              <a:spcBef>
                <a:spcPts val="1800"/>
              </a:spcBef>
              <a:buNone/>
            </a:pPr>
            <a:r>
              <a:rPr lang="en-US" sz="3200" dirty="0">
                <a:latin typeface="Segoe UI Light" pitchFamily="34" charset="0"/>
              </a:rPr>
              <a:t>Solution: Use partial classes</a:t>
            </a:r>
          </a:p>
        </p:txBody>
      </p:sp>
      <p:sp>
        <p:nvSpPr>
          <p:cNvPr id="7" name="Freeform 25"/>
          <p:cNvSpPr>
            <a:spLocks noEditPoints="1"/>
          </p:cNvSpPr>
          <p:nvPr/>
        </p:nvSpPr>
        <p:spPr bwMode="black">
          <a:xfrm>
            <a:off x="9368218" y="4284921"/>
            <a:ext cx="2307845" cy="196506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94392823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Adding model metadata</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65233770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ViewModels</a:t>
            </a:r>
            <a:endParaRPr lang="en-US" dirty="0"/>
          </a:p>
        </p:txBody>
      </p:sp>
      <p:sp>
        <p:nvSpPr>
          <p:cNvPr id="5" name="Content Placeholder 4"/>
          <p:cNvSpPr>
            <a:spLocks noGrp="1"/>
          </p:cNvSpPr>
          <p:nvPr>
            <p:ph idx="4294967295"/>
          </p:nvPr>
        </p:nvSpPr>
        <p:spPr>
          <a:xfrm>
            <a:off x="517525" y="1447800"/>
            <a:ext cx="11158538" cy="2523768"/>
          </a:xfrm>
        </p:spPr>
        <p:txBody>
          <a:bodyPr/>
          <a:lstStyle/>
          <a:p>
            <a:pPr marL="0" indent="0">
              <a:spcBef>
                <a:spcPts val="2400"/>
              </a:spcBef>
              <a:buNone/>
            </a:pPr>
            <a:r>
              <a:rPr lang="en-US" sz="4000" dirty="0">
                <a:solidFill>
                  <a:schemeClr val="accent2">
                    <a:alpha val="99000"/>
                  </a:schemeClr>
                </a:solidFill>
                <a:latin typeface="Segoe UI Light" pitchFamily="34" charset="0"/>
              </a:rPr>
              <a:t>Models are great but… </a:t>
            </a:r>
            <a:r>
              <a:rPr lang="en-US" sz="4000" dirty="0" smtClean="0">
                <a:solidFill>
                  <a:schemeClr val="accent2">
                    <a:alpha val="99000"/>
                  </a:schemeClr>
                </a:solidFill>
                <a:latin typeface="Segoe UI Light" pitchFamily="34" charset="0"/>
              </a:rPr>
              <a:t/>
            </a:r>
            <a:br>
              <a:rPr lang="en-US" sz="4000" dirty="0" smtClean="0">
                <a:solidFill>
                  <a:schemeClr val="accent2">
                    <a:alpha val="99000"/>
                  </a:schemeClr>
                </a:solidFill>
                <a:latin typeface="Segoe UI Light" pitchFamily="34" charset="0"/>
              </a:rPr>
            </a:br>
            <a:r>
              <a:rPr lang="en-US" sz="4000" dirty="0" smtClean="0">
                <a:solidFill>
                  <a:schemeClr val="accent2">
                    <a:alpha val="99000"/>
                  </a:schemeClr>
                </a:solidFill>
                <a:latin typeface="Segoe UI Light" pitchFamily="34" charset="0"/>
              </a:rPr>
              <a:t>what </a:t>
            </a:r>
            <a:r>
              <a:rPr lang="en-US" sz="4000" dirty="0">
                <a:solidFill>
                  <a:schemeClr val="accent2">
                    <a:alpha val="99000"/>
                  </a:schemeClr>
                </a:solidFill>
                <a:latin typeface="Segoe UI Light" pitchFamily="34" charset="0"/>
              </a:rPr>
              <a:t>if I want </a:t>
            </a:r>
            <a:r>
              <a:rPr lang="en-US" sz="4000" dirty="0" smtClean="0">
                <a:solidFill>
                  <a:schemeClr val="accent2">
                    <a:alpha val="99000"/>
                  </a:schemeClr>
                </a:solidFill>
                <a:latin typeface="Segoe UI Light" pitchFamily="34" charset="0"/>
              </a:rPr>
              <a:t>multiple </a:t>
            </a:r>
            <a:r>
              <a:rPr lang="en-US" sz="4000" dirty="0">
                <a:solidFill>
                  <a:schemeClr val="accent2">
                    <a:alpha val="99000"/>
                  </a:schemeClr>
                </a:solidFill>
                <a:latin typeface="Segoe UI Light" pitchFamily="34" charset="0"/>
              </a:rPr>
              <a:t>models </a:t>
            </a:r>
            <a:r>
              <a:rPr lang="en-US" sz="4000" dirty="0" smtClean="0">
                <a:solidFill>
                  <a:schemeClr val="accent2">
                    <a:alpha val="99000"/>
                  </a:schemeClr>
                </a:solidFill>
                <a:latin typeface="Segoe UI Light" pitchFamily="34" charset="0"/>
              </a:rPr>
              <a:t>in </a:t>
            </a:r>
            <a:r>
              <a:rPr lang="en-US" sz="4000" dirty="0">
                <a:solidFill>
                  <a:schemeClr val="accent2">
                    <a:alpha val="99000"/>
                  </a:schemeClr>
                </a:solidFill>
                <a:latin typeface="Segoe UI Light" pitchFamily="34" charset="0"/>
              </a:rPr>
              <a:t>a view?</a:t>
            </a:r>
          </a:p>
          <a:p>
            <a:pPr marL="0" indent="0">
              <a:spcBef>
                <a:spcPts val="2400"/>
              </a:spcBef>
              <a:buNone/>
            </a:pPr>
            <a:r>
              <a:rPr lang="en-US" sz="4000" dirty="0" err="1">
                <a:latin typeface="Segoe UI Light" pitchFamily="34" charset="0"/>
              </a:rPr>
              <a:t>ViewModels</a:t>
            </a:r>
            <a:r>
              <a:rPr lang="en-US" sz="4000" dirty="0">
                <a:latin typeface="Segoe UI Light" pitchFamily="34" charset="0"/>
              </a:rPr>
              <a:t> allow me to compose multiple </a:t>
            </a:r>
            <a:r>
              <a:rPr lang="en-US" sz="4000" dirty="0" smtClean="0">
                <a:latin typeface="Segoe UI Light" pitchFamily="34" charset="0"/>
              </a:rPr>
              <a:t/>
            </a:r>
            <a:br>
              <a:rPr lang="en-US" sz="4000" dirty="0" smtClean="0">
                <a:latin typeface="Segoe UI Light" pitchFamily="34" charset="0"/>
              </a:rPr>
            </a:br>
            <a:r>
              <a:rPr lang="en-US" sz="4000" dirty="0" smtClean="0">
                <a:latin typeface="Segoe UI Light" pitchFamily="34" charset="0"/>
              </a:rPr>
              <a:t>Models and </a:t>
            </a:r>
            <a:r>
              <a:rPr lang="en-US" sz="4000" dirty="0">
                <a:latin typeface="Segoe UI Light" pitchFamily="34" charset="0"/>
              </a:rPr>
              <a:t>pass them off to the view</a:t>
            </a:r>
          </a:p>
        </p:txBody>
      </p:sp>
      <p:sp>
        <p:nvSpPr>
          <p:cNvPr id="6" name="Freeform 8"/>
          <p:cNvSpPr>
            <a:spLocks noEditPoints="1"/>
          </p:cNvSpPr>
          <p:nvPr/>
        </p:nvSpPr>
        <p:spPr bwMode="black">
          <a:xfrm>
            <a:off x="9168810" y="3874238"/>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66946376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5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dirty="0" smtClean="0"/>
              <a:t>Building Web Sites</a:t>
            </a:r>
            <a:br>
              <a:rPr lang="en-US" dirty="0" smtClean="0"/>
            </a:br>
            <a:r>
              <a:rPr lang="en-US" dirty="0" smtClean="0"/>
              <a:t>Using ASP.NET 4.5</a:t>
            </a:r>
            <a:endParaRPr lang="en-US" dirty="0"/>
          </a:p>
        </p:txBody>
      </p:sp>
      <p:sp>
        <p:nvSpPr>
          <p:cNvPr id="7" name="Text Placeholder 6"/>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ViewModels</a:t>
            </a:r>
            <a:endParaRPr lang="en-US"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11442293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Are Html Helpers?</a:t>
            </a:r>
            <a:endParaRPr lang="en-US" dirty="0"/>
          </a:p>
        </p:txBody>
      </p:sp>
      <p:sp>
        <p:nvSpPr>
          <p:cNvPr id="2" name="Content Placeholder 1"/>
          <p:cNvSpPr>
            <a:spLocks noGrp="1"/>
          </p:cNvSpPr>
          <p:nvPr>
            <p:ph type="body" sz="quarter" idx="10"/>
          </p:nvPr>
        </p:nvSpPr>
        <p:spPr/>
        <p:txBody>
          <a:bodyPr>
            <a:normAutofit/>
          </a:bodyPr>
          <a:lstStyle/>
          <a:p>
            <a:pPr marL="0" indent="0">
              <a:buNone/>
            </a:pPr>
            <a:endParaRPr lang="en-US" sz="2800" dirty="0" smtClean="0"/>
          </a:p>
          <a:p>
            <a:pPr marL="0" indent="0">
              <a:buNone/>
            </a:pPr>
            <a:r>
              <a:rPr lang="en-US" sz="2800" dirty="0" smtClean="0"/>
              <a:t>&lt;%= </a:t>
            </a:r>
            <a:r>
              <a:rPr lang="en-US" sz="2800" dirty="0" err="1"/>
              <a:t>Html.TextBox</a:t>
            </a:r>
            <a:r>
              <a:rPr lang="en-US" sz="2800" dirty="0" smtClean="0"/>
              <a:t>("</a:t>
            </a:r>
            <a:r>
              <a:rPr lang="en-US" sz="2800" dirty="0" err="1" smtClean="0"/>
              <a:t>ActivityType</a:t>
            </a:r>
            <a:r>
              <a:rPr lang="en-US" sz="2800" dirty="0" smtClean="0"/>
              <a:t>") </a:t>
            </a:r>
            <a:r>
              <a:rPr lang="en-US" sz="2800" dirty="0"/>
              <a:t>%&gt;</a:t>
            </a:r>
          </a:p>
          <a:p>
            <a:pPr marL="0" indent="0">
              <a:buNone/>
            </a:pPr>
            <a:r>
              <a:rPr lang="en-US" sz="2800" dirty="0"/>
              <a:t>&lt;%: </a:t>
            </a:r>
            <a:r>
              <a:rPr lang="en-US" sz="2800" dirty="0" err="1"/>
              <a:t>Html.TextBoxFor</a:t>
            </a:r>
            <a:r>
              <a:rPr lang="en-US" sz="2800" dirty="0"/>
              <a:t>(m =&gt; </a:t>
            </a:r>
            <a:r>
              <a:rPr lang="en-US" sz="2800" dirty="0" err="1"/>
              <a:t>m.ActivityType</a:t>
            </a:r>
            <a:r>
              <a:rPr lang="en-US" sz="2800" dirty="0"/>
              <a:t>) %&gt;</a:t>
            </a:r>
          </a:p>
          <a:p>
            <a:pPr marL="0" indent="0">
              <a:buNone/>
            </a:pPr>
            <a:endParaRPr lang="en-US" sz="2800" dirty="0"/>
          </a:p>
          <a:p>
            <a:pPr marL="0" indent="0">
              <a:buNone/>
            </a:pPr>
            <a:r>
              <a:rPr lang="en-US" sz="2800" dirty="0" smtClean="0"/>
              <a:t>&lt;</a:t>
            </a:r>
            <a:r>
              <a:rPr lang="en-US" sz="2800" dirty="0"/>
              <a:t>input type="text"</a:t>
            </a:r>
          </a:p>
          <a:p>
            <a:pPr marL="0" indent="0">
              <a:buNone/>
            </a:pPr>
            <a:r>
              <a:rPr lang="en-US" sz="2800" dirty="0"/>
              <a:t>       name</a:t>
            </a:r>
            <a:r>
              <a:rPr lang="en-US" sz="2800" dirty="0" smtClean="0"/>
              <a:t>="</a:t>
            </a:r>
            <a:r>
              <a:rPr lang="en-US" sz="2800" dirty="0" err="1" smtClean="0"/>
              <a:t>ActivityType</a:t>
            </a:r>
            <a:r>
              <a:rPr lang="en-US" sz="2800" dirty="0" smtClean="0"/>
              <a:t>"</a:t>
            </a:r>
            <a:endParaRPr lang="en-US" sz="2800" dirty="0"/>
          </a:p>
          <a:p>
            <a:pPr marL="0" indent="0">
              <a:buNone/>
            </a:pPr>
            <a:r>
              <a:rPr lang="en-US" sz="2800" dirty="0"/>
              <a:t>       </a:t>
            </a:r>
            <a:r>
              <a:rPr lang="en-US" sz="2800" dirty="0" smtClean="0"/>
              <a:t>value="Restaurant" </a:t>
            </a:r>
            <a:r>
              <a:rPr lang="en-US" sz="2800" dirty="0"/>
              <a:t>/&gt;</a:t>
            </a:r>
          </a:p>
          <a:p>
            <a:pPr marL="0" indent="0">
              <a:buNone/>
            </a:pPr>
            <a:endParaRPr lang="en-US" sz="2800" dirty="0" smtClean="0"/>
          </a:p>
          <a:p>
            <a:endParaRPr lang="en-US" sz="2800" dirty="0"/>
          </a:p>
        </p:txBody>
      </p:sp>
    </p:spTree>
    <p:extLst>
      <p:ext uri="{BB962C8B-B14F-4D97-AF65-F5344CB8AC3E}">
        <p14:creationId xmlns:p14="http://schemas.microsoft.com/office/powerpoint/2010/main" val="106294386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Advanced Html Helpers</a:t>
            </a:r>
            <a:endParaRPr lang="en-US" dirty="0"/>
          </a:p>
        </p:txBody>
      </p:sp>
      <p:sp>
        <p:nvSpPr>
          <p:cNvPr id="2" name="Text Placeholder 1"/>
          <p:cNvSpPr>
            <a:spLocks noGrp="1"/>
          </p:cNvSpPr>
          <p:nvPr>
            <p:ph type="body" sz="quarter" idx="10"/>
          </p:nvPr>
        </p:nvSpPr>
        <p:spPr>
          <a:xfrm>
            <a:off x="519114" y="1905000"/>
            <a:ext cx="11149012" cy="332399"/>
          </a:xfrm>
        </p:spPr>
        <p:txBody>
          <a:bodyPr/>
          <a:lstStyle/>
          <a:p>
            <a:r>
              <a:rPr lang="en-US" dirty="0"/>
              <a:t>&lt;%: </a:t>
            </a:r>
            <a:r>
              <a:rPr lang="en-US" dirty="0" err="1"/>
              <a:t>Html.EditorForModel</a:t>
            </a:r>
            <a:r>
              <a:rPr lang="en-US" dirty="0"/>
              <a:t>(</a:t>
            </a:r>
            <a:r>
              <a:rPr lang="en-US" dirty="0" err="1"/>
              <a:t>myModel</a:t>
            </a:r>
            <a:r>
              <a:rPr lang="en-US" dirty="0"/>
              <a:t>) </a:t>
            </a:r>
            <a:r>
              <a:rPr lang="en-US" dirty="0" smtClean="0"/>
              <a:t>%&gt;</a:t>
            </a: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4717434" y="2714838"/>
            <a:ext cx="2753957" cy="2917327"/>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6784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Helpers and Templates</a:t>
            </a:r>
            <a:endParaRPr lang="en-US" dirty="0"/>
          </a:p>
        </p:txBody>
      </p:sp>
      <p:pic>
        <p:nvPicPr>
          <p:cNvPr id="1026" name="Picture 2" descr="Screenshot of Views showing DisplayTemplates folder and String.ascx"/>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23675" y="3661403"/>
            <a:ext cx="3652388" cy="25885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517525" y="2108200"/>
            <a:ext cx="5203371" cy="1384995"/>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numCol="1" rtlCol="0" anchor="t" anchorCtr="0" compatLnSpc="1">
            <a:prstTxWarp prst="textNoShape">
              <a:avLst/>
            </a:prstTxWarp>
            <a:spAutoFit/>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a:t>
            </a:r>
            <a:r>
              <a:rPr lang="en-US" sz="2200" dirty="0" err="1" smtClean="0">
                <a:gradFill>
                  <a:gsLst>
                    <a:gs pos="0">
                      <a:srgbClr val="FFFFFF"/>
                    </a:gs>
                    <a:gs pos="100000">
                      <a:srgbClr val="FFFFFF"/>
                    </a:gs>
                  </a:gsLst>
                  <a:lin ang="5400000" scaled="0"/>
                </a:gradFill>
              </a:rPr>
              <a:t>DisplayName</a:t>
            </a:r>
            <a:r>
              <a:rPr lang="en-US" sz="2200" dirty="0" smtClean="0">
                <a:gradFill>
                  <a:gsLst>
                    <a:gs pos="0">
                      <a:srgbClr val="FFFFFF"/>
                    </a:gs>
                    <a:gs pos="100000">
                      <a:srgbClr val="FFFFFF"/>
                    </a:gs>
                  </a:gsLst>
                  <a:lin ang="5400000" scaled="0"/>
                </a:gradFill>
              </a:rPr>
              <a:t> (“Email Address”)]</a:t>
            </a:r>
          </a:p>
          <a:p>
            <a:pPr defTabSz="914099" fontAlgn="base">
              <a:spcBef>
                <a:spcPct val="0"/>
              </a:spcBef>
              <a:spcAft>
                <a:spcPct val="0"/>
              </a:spcAft>
            </a:pPr>
            <a:r>
              <a:rPr lang="en-US" sz="2200" dirty="0" smtClean="0">
                <a:gradFill>
                  <a:gsLst>
                    <a:gs pos="0">
                      <a:srgbClr val="FFFFFF"/>
                    </a:gs>
                    <a:gs pos="100000">
                      <a:srgbClr val="FFFFFF"/>
                    </a:gs>
                  </a:gsLst>
                  <a:lin ang="5400000" scaled="0"/>
                </a:gradFill>
              </a:rPr>
              <a:t>[</a:t>
            </a:r>
            <a:r>
              <a:rPr lang="en-US" sz="2200" dirty="0" err="1" smtClean="0">
                <a:gradFill>
                  <a:gsLst>
                    <a:gs pos="0">
                      <a:srgbClr val="FFFFFF"/>
                    </a:gs>
                    <a:gs pos="100000">
                      <a:srgbClr val="FFFFFF"/>
                    </a:gs>
                  </a:gsLst>
                  <a:lin ang="5400000" scaled="0"/>
                </a:gradFill>
              </a:rPr>
              <a:t>DataType</a:t>
            </a:r>
            <a:r>
              <a:rPr lang="en-US" sz="2200" dirty="0" smtClean="0">
                <a:gradFill>
                  <a:gsLst>
                    <a:gs pos="0">
                      <a:srgbClr val="FFFFFF"/>
                    </a:gs>
                    <a:gs pos="100000">
                      <a:srgbClr val="FFFFFF"/>
                    </a:gs>
                  </a:gsLst>
                  <a:lin ang="5400000" scaled="0"/>
                </a:gradFill>
              </a:rPr>
              <a:t>(</a:t>
            </a:r>
            <a:r>
              <a:rPr lang="en-US" sz="2200" dirty="0" err="1" smtClean="0">
                <a:gradFill>
                  <a:gsLst>
                    <a:gs pos="0">
                      <a:srgbClr val="FFFFFF"/>
                    </a:gs>
                    <a:gs pos="100000">
                      <a:srgbClr val="FFFFFF"/>
                    </a:gs>
                  </a:gsLst>
                  <a:lin ang="5400000" scaled="0"/>
                </a:gradFill>
              </a:rPr>
              <a:t>DataType.EmailAddress</a:t>
            </a:r>
            <a:r>
              <a:rPr lang="en-US" sz="2200" dirty="0" smtClean="0">
                <a:gradFill>
                  <a:gsLst>
                    <a:gs pos="0">
                      <a:srgbClr val="FFFFFF"/>
                    </a:gs>
                    <a:gs pos="100000">
                      <a:srgbClr val="FFFFFF"/>
                    </a:gs>
                  </a:gsLst>
                  <a:lin ang="5400000" scaled="0"/>
                </a:gradFill>
              </a:rPr>
              <a:t>)]</a:t>
            </a:r>
          </a:p>
          <a:p>
            <a:pPr defTabSz="914099" fontAlgn="base">
              <a:spcBef>
                <a:spcPct val="0"/>
              </a:spcBef>
              <a:spcAft>
                <a:spcPct val="0"/>
              </a:spcAft>
            </a:pPr>
            <a:r>
              <a:rPr lang="en-US" sz="2200" dirty="0" smtClean="0">
                <a:gradFill>
                  <a:gsLst>
                    <a:gs pos="0">
                      <a:srgbClr val="FFFFFF"/>
                    </a:gs>
                    <a:gs pos="100000">
                      <a:srgbClr val="FFFFFF"/>
                    </a:gs>
                  </a:gsLst>
                  <a:lin ang="5400000" scaled="0"/>
                </a:gradFill>
              </a:rPr>
              <a:t>Public object </a:t>
            </a:r>
            <a:r>
              <a:rPr lang="en-US" sz="2200" dirty="0" err="1" smtClean="0">
                <a:gradFill>
                  <a:gsLst>
                    <a:gs pos="0">
                      <a:srgbClr val="FFFFFF"/>
                    </a:gs>
                    <a:gs pos="100000">
                      <a:srgbClr val="FFFFFF"/>
                    </a:gs>
                  </a:gsLst>
                  <a:lin ang="5400000" scaled="0"/>
                </a:gradFill>
              </a:rPr>
              <a:t>EmailAddress</a:t>
            </a:r>
            <a:r>
              <a:rPr lang="en-US" sz="2200" dirty="0" smtClean="0">
                <a:gradFill>
                  <a:gsLst>
                    <a:gs pos="0">
                      <a:srgbClr val="FFFFFF"/>
                    </a:gs>
                    <a:gs pos="100000">
                      <a:srgbClr val="FFFFFF"/>
                    </a:gs>
                  </a:gsLst>
                  <a:lin ang="5400000" scaled="0"/>
                </a:gradFill>
              </a:rPr>
              <a:t> { get; set; }</a:t>
            </a:r>
          </a:p>
        </p:txBody>
      </p:sp>
    </p:spTree>
    <p:extLst>
      <p:ext uri="{BB962C8B-B14F-4D97-AF65-F5344CB8AC3E}">
        <p14:creationId xmlns:p14="http://schemas.microsoft.com/office/powerpoint/2010/main" val="2460939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HTML Helpers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9342897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Did We See in the Demo?</a:t>
            </a:r>
            <a:endParaRPr lang="en-US" dirty="0"/>
          </a:p>
        </p:txBody>
      </p:sp>
      <p:sp>
        <p:nvSpPr>
          <p:cNvPr id="2" name="Content Placeholder 1"/>
          <p:cNvSpPr>
            <a:spLocks noGrp="1"/>
          </p:cNvSpPr>
          <p:nvPr>
            <p:ph idx="4294967295"/>
          </p:nvPr>
        </p:nvSpPr>
        <p:spPr>
          <a:xfrm>
            <a:off x="517525" y="1447800"/>
            <a:ext cx="11158538" cy="2000250"/>
          </a:xfrm>
        </p:spPr>
        <p:txBody>
          <a:bodyPr>
            <a:noAutofit/>
          </a:bodyPr>
          <a:lstStyle/>
          <a:p>
            <a:pPr marL="0" indent="0">
              <a:spcBef>
                <a:spcPts val="2400"/>
              </a:spcBef>
              <a:buNone/>
            </a:pPr>
            <a:r>
              <a:rPr lang="en-US" sz="4000" dirty="0">
                <a:solidFill>
                  <a:schemeClr val="accent2">
                    <a:alpha val="99000"/>
                  </a:schemeClr>
                </a:solidFill>
                <a:latin typeface="Segoe UI Light" pitchFamily="34" charset="0"/>
              </a:rPr>
              <a:t>Html Helpers – advanced</a:t>
            </a:r>
          </a:p>
          <a:p>
            <a:pPr marL="0" indent="0">
              <a:spcBef>
                <a:spcPts val="2400"/>
              </a:spcBef>
              <a:buNone/>
            </a:pPr>
            <a:r>
              <a:rPr lang="en-US" sz="4000" dirty="0">
                <a:latin typeface="Segoe UI Light" pitchFamily="34" charset="0"/>
              </a:rPr>
              <a:t>Model Metadata</a:t>
            </a:r>
          </a:p>
          <a:p>
            <a:pPr marL="0" indent="0">
              <a:spcBef>
                <a:spcPts val="2400"/>
              </a:spcBef>
              <a:buNone/>
            </a:pPr>
            <a:r>
              <a:rPr lang="en-US" sz="4000" dirty="0">
                <a:solidFill>
                  <a:schemeClr val="accent2">
                    <a:alpha val="99000"/>
                  </a:schemeClr>
                </a:solidFill>
                <a:latin typeface="Segoe UI Light" pitchFamily="34" charset="0"/>
              </a:rPr>
              <a:t>Display and Editor Templates</a:t>
            </a:r>
          </a:p>
        </p:txBody>
      </p:sp>
      <p:sp>
        <p:nvSpPr>
          <p:cNvPr id="4" name="Freeform 24"/>
          <p:cNvSpPr>
            <a:spLocks noEditPoints="1"/>
          </p:cNvSpPr>
          <p:nvPr/>
        </p:nvSpPr>
        <p:spPr bwMode="black">
          <a:xfrm>
            <a:off x="9718158" y="3978644"/>
            <a:ext cx="1957905" cy="227134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9880346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Validation Made Easier</a:t>
            </a:r>
            <a:endParaRPr lang="en-US" dirty="0"/>
          </a:p>
        </p:txBody>
      </p:sp>
      <p:sp>
        <p:nvSpPr>
          <p:cNvPr id="2" name="Content Placeholder 1"/>
          <p:cNvSpPr>
            <a:spLocks noGrp="1"/>
          </p:cNvSpPr>
          <p:nvPr>
            <p:ph idx="4294967295"/>
          </p:nvPr>
        </p:nvSpPr>
        <p:spPr>
          <a:xfrm>
            <a:off x="519112" y="1130300"/>
            <a:ext cx="11149013" cy="5119688"/>
          </a:xfrm>
        </p:spPr>
        <p:txBody>
          <a:bodyPr>
            <a:noAutofit/>
          </a:bodyPr>
          <a:lstStyle/>
          <a:p>
            <a:pPr marL="0" indent="0" defTabSz="685864">
              <a:spcBef>
                <a:spcPts val="1200"/>
              </a:spcBef>
              <a:buNone/>
            </a:pPr>
            <a:r>
              <a:rPr lang="en-US" sz="2400" dirty="0">
                <a:solidFill>
                  <a:schemeClr val="tx2">
                    <a:alpha val="99000"/>
                  </a:schemeClr>
                </a:solidFill>
                <a:latin typeface="Segoe UI Light" pitchFamily="34" charset="0"/>
              </a:rPr>
              <a:t>Server and client-side</a:t>
            </a:r>
          </a:p>
          <a:p>
            <a:pPr marL="0" indent="0" defTabSz="685864">
              <a:spcBef>
                <a:spcPts val="1200"/>
              </a:spcBef>
              <a:buNone/>
            </a:pPr>
            <a:r>
              <a:rPr lang="en-US" sz="2400" dirty="0">
                <a:solidFill>
                  <a:schemeClr val="tx2">
                    <a:alpha val="99000"/>
                  </a:schemeClr>
                </a:solidFill>
                <a:latin typeface="Segoe UI Light" pitchFamily="34" charset="0"/>
              </a:rPr>
              <a:t>Built in validators, exposed as Metadata e.g.</a:t>
            </a:r>
          </a:p>
          <a:p>
            <a:pPr marL="259591" lvl="1" indent="0" defTabSz="685864">
              <a:spcBef>
                <a:spcPts val="1200"/>
              </a:spcBef>
              <a:buNone/>
            </a:pPr>
            <a:r>
              <a:rPr lang="en-US" sz="2000" dirty="0">
                <a:solidFill>
                  <a:schemeClr val="accent2">
                    <a:alpha val="99000"/>
                  </a:schemeClr>
                </a:solidFill>
                <a:latin typeface="Segoe UI Light" pitchFamily="34" charset="0"/>
              </a:rPr>
              <a:t>[Required]</a:t>
            </a:r>
          </a:p>
          <a:p>
            <a:pPr marL="259591" lvl="1" indent="0" defTabSz="685864">
              <a:spcBef>
                <a:spcPts val="1200"/>
              </a:spcBef>
              <a:buNone/>
            </a:pPr>
            <a:r>
              <a:rPr lang="en-US" sz="2000" dirty="0">
                <a:solidFill>
                  <a:schemeClr val="accent2">
                    <a:alpha val="99000"/>
                  </a:schemeClr>
                </a:solidFill>
                <a:latin typeface="Segoe UI Light" pitchFamily="34" charset="0"/>
              </a:rPr>
              <a:t>[Range]</a:t>
            </a:r>
          </a:p>
          <a:p>
            <a:pPr marL="259591" lvl="1" indent="0" defTabSz="685864">
              <a:spcBef>
                <a:spcPts val="1200"/>
              </a:spcBef>
              <a:buNone/>
            </a:pPr>
            <a:r>
              <a:rPr lang="en-US" sz="2000" dirty="0">
                <a:solidFill>
                  <a:schemeClr val="accent2">
                    <a:alpha val="99000"/>
                  </a:schemeClr>
                </a:solidFill>
                <a:latin typeface="Segoe UI Light" pitchFamily="34" charset="0"/>
              </a:rPr>
              <a:t>[</a:t>
            </a:r>
            <a:r>
              <a:rPr lang="en-US" sz="2000" dirty="0" err="1">
                <a:solidFill>
                  <a:schemeClr val="accent2">
                    <a:alpha val="99000"/>
                  </a:schemeClr>
                </a:solidFill>
                <a:latin typeface="Segoe UI Light" pitchFamily="34" charset="0"/>
              </a:rPr>
              <a:t>RegularExpression</a:t>
            </a:r>
            <a:r>
              <a:rPr lang="en-US" sz="2000" dirty="0">
                <a:solidFill>
                  <a:schemeClr val="accent2">
                    <a:alpha val="99000"/>
                  </a:schemeClr>
                </a:solidFill>
                <a:latin typeface="Segoe UI Light" pitchFamily="34" charset="0"/>
              </a:rPr>
              <a:t>]</a:t>
            </a:r>
          </a:p>
          <a:p>
            <a:pPr marL="259591" lvl="1" indent="0" defTabSz="685864">
              <a:spcBef>
                <a:spcPts val="1200"/>
              </a:spcBef>
              <a:buNone/>
            </a:pPr>
            <a:r>
              <a:rPr lang="en-US" sz="2000" dirty="0">
                <a:solidFill>
                  <a:schemeClr val="accent2">
                    <a:alpha val="99000"/>
                  </a:schemeClr>
                </a:solidFill>
                <a:latin typeface="Segoe UI Light" pitchFamily="34" charset="0"/>
              </a:rPr>
              <a:t>[</a:t>
            </a:r>
            <a:r>
              <a:rPr lang="en-US" sz="2000" dirty="0" err="1">
                <a:solidFill>
                  <a:schemeClr val="accent2">
                    <a:alpha val="99000"/>
                  </a:schemeClr>
                </a:solidFill>
                <a:latin typeface="Segoe UI Light" pitchFamily="34" charset="0"/>
              </a:rPr>
              <a:t>StringLength</a:t>
            </a:r>
            <a:r>
              <a:rPr lang="en-US" sz="2000" dirty="0">
                <a:solidFill>
                  <a:schemeClr val="accent2">
                    <a:alpha val="99000"/>
                  </a:schemeClr>
                </a:solidFill>
                <a:latin typeface="Segoe UI Light" pitchFamily="34" charset="0"/>
              </a:rPr>
              <a:t>]</a:t>
            </a:r>
          </a:p>
          <a:p>
            <a:pPr marL="0" indent="0" defTabSz="685864">
              <a:spcBef>
                <a:spcPts val="1200"/>
              </a:spcBef>
              <a:buNone/>
            </a:pPr>
            <a:r>
              <a:rPr lang="en-US" sz="2400" dirty="0">
                <a:solidFill>
                  <a:schemeClr val="tx2">
                    <a:alpha val="99000"/>
                  </a:schemeClr>
                </a:solidFill>
                <a:latin typeface="Segoe UI Light" pitchFamily="34" charset="0"/>
              </a:rPr>
              <a:t>Localization</a:t>
            </a:r>
          </a:p>
          <a:p>
            <a:pPr marL="0" indent="0" defTabSz="685864">
              <a:spcBef>
                <a:spcPts val="1200"/>
              </a:spcBef>
              <a:buNone/>
            </a:pPr>
            <a:r>
              <a:rPr lang="en-US" sz="2400" dirty="0">
                <a:solidFill>
                  <a:schemeClr val="tx2">
                    <a:alpha val="99000"/>
                  </a:schemeClr>
                </a:solidFill>
                <a:latin typeface="Segoe UI Light" pitchFamily="34" charset="0"/>
              </a:rPr>
              <a:t>Extensible</a:t>
            </a:r>
          </a:p>
          <a:p>
            <a:pPr marL="259591" lvl="1" indent="0" defTabSz="685864">
              <a:spcBef>
                <a:spcPts val="1200"/>
              </a:spcBef>
              <a:buNone/>
            </a:pPr>
            <a:r>
              <a:rPr lang="en-US" sz="2000" dirty="0">
                <a:latin typeface="Segoe UI Light" pitchFamily="34" charset="0"/>
              </a:rPr>
              <a:t>Custom Validation</a:t>
            </a:r>
          </a:p>
          <a:p>
            <a:pPr marL="259591" lvl="1" indent="0" defTabSz="685864">
              <a:spcBef>
                <a:spcPts val="1200"/>
              </a:spcBef>
              <a:buNone/>
            </a:pPr>
            <a:r>
              <a:rPr lang="en-US" sz="2000" dirty="0">
                <a:latin typeface="Segoe UI Light" pitchFamily="34" charset="0"/>
              </a:rPr>
              <a:t>Validation Providers</a:t>
            </a:r>
          </a:p>
          <a:p>
            <a:pPr marL="259591" lvl="1" indent="0" defTabSz="685864">
              <a:spcBef>
                <a:spcPts val="1200"/>
              </a:spcBef>
              <a:buNone/>
            </a:pPr>
            <a:r>
              <a:rPr lang="en-US" sz="2000" dirty="0">
                <a:latin typeface="Segoe UI Light" pitchFamily="34" charset="0"/>
              </a:rPr>
              <a:t>Custom </a:t>
            </a:r>
            <a:r>
              <a:rPr lang="en-US" sz="2000" dirty="0" smtClean="0">
                <a:latin typeface="Segoe UI Light" pitchFamily="34" charset="0"/>
              </a:rPr>
              <a:t>CSS</a:t>
            </a:r>
            <a:endParaRPr lang="en-US" sz="2000" dirty="0">
              <a:latin typeface="Segoe UI Light" pitchFamily="34" charset="0"/>
            </a:endParaRPr>
          </a:p>
        </p:txBody>
      </p:sp>
      <p:sp>
        <p:nvSpPr>
          <p:cNvPr id="4" name="Freeform 11"/>
          <p:cNvSpPr>
            <a:spLocks noEditPoints="1"/>
          </p:cNvSpPr>
          <p:nvPr/>
        </p:nvSpPr>
        <p:spPr bwMode="black">
          <a:xfrm>
            <a:off x="9760688" y="4343044"/>
            <a:ext cx="1907437" cy="1906944"/>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46573852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Validation</a:t>
            </a:r>
            <a:endParaRPr lang="en-US"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8211918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What Did We See in the Demo?</a:t>
            </a:r>
            <a:endParaRPr lang="en-US" dirty="0"/>
          </a:p>
        </p:txBody>
      </p:sp>
      <p:sp>
        <p:nvSpPr>
          <p:cNvPr id="2" name="Content Placeholder 1"/>
          <p:cNvSpPr>
            <a:spLocks noGrp="1"/>
          </p:cNvSpPr>
          <p:nvPr>
            <p:ph idx="4294967295"/>
          </p:nvPr>
        </p:nvSpPr>
        <p:spPr>
          <a:xfrm>
            <a:off x="519112" y="1447800"/>
            <a:ext cx="11156951" cy="2000250"/>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Quick and easy to do validation</a:t>
            </a:r>
          </a:p>
          <a:p>
            <a:pPr marL="460375" lvl="1" indent="0">
              <a:buNone/>
            </a:pPr>
            <a:r>
              <a:rPr lang="en-US" sz="4000" dirty="0">
                <a:latin typeface="Segoe UI Light" pitchFamily="34" charset="0"/>
              </a:rPr>
              <a:t>Built-in validators</a:t>
            </a:r>
          </a:p>
          <a:p>
            <a:pPr marL="460375" lvl="1" indent="0">
              <a:buNone/>
            </a:pPr>
            <a:r>
              <a:rPr lang="en-US" sz="4000" dirty="0">
                <a:latin typeface="Segoe UI Light" pitchFamily="34" charset="0"/>
              </a:rPr>
              <a:t>Server and client-side </a:t>
            </a:r>
          </a:p>
          <a:p>
            <a:pPr marL="460375" lvl="1" indent="0">
              <a:buNone/>
            </a:pPr>
            <a:r>
              <a:rPr lang="en-US" sz="4000" dirty="0">
                <a:latin typeface="Segoe UI Light" pitchFamily="34" charset="0"/>
              </a:rPr>
              <a:t>Localization</a:t>
            </a:r>
          </a:p>
        </p:txBody>
      </p:sp>
      <p:sp>
        <p:nvSpPr>
          <p:cNvPr id="4" name="Freeform 18"/>
          <p:cNvSpPr>
            <a:spLocks noEditPoints="1"/>
          </p:cNvSpPr>
          <p:nvPr/>
        </p:nvSpPr>
        <p:spPr bwMode="black">
          <a:xfrm>
            <a:off x="9791039" y="3934047"/>
            <a:ext cx="1885024" cy="229971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37690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Processing forms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462813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1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dirty="0" smtClean="0"/>
              <a:t>Agenda </a:t>
            </a:r>
            <a:endParaRPr lang="en-US" dirty="0"/>
          </a:p>
        </p:txBody>
      </p:sp>
      <p:sp>
        <p:nvSpPr>
          <p:cNvPr id="6" name="Content Placeholder 5"/>
          <p:cNvSpPr>
            <a:spLocks noGrp="1"/>
          </p:cNvSpPr>
          <p:nvPr>
            <p:ph type="body" sz="quarter" idx="11"/>
            <p:custDataLst>
              <p:tags r:id="rId4"/>
            </p:custDataLst>
          </p:nvPr>
        </p:nvSpPr>
        <p:spPr>
          <a:xfrm>
            <a:off x="3473803" y="2552038"/>
            <a:ext cx="7466339" cy="2973122"/>
          </a:xfrm>
        </p:spPr>
        <p:txBody>
          <a:bodyPr/>
          <a:lstStyle/>
          <a:p>
            <a:r>
              <a:rPr lang="en-US" sz="3600" dirty="0" smtClean="0"/>
              <a:t>MVC 4.0</a:t>
            </a:r>
          </a:p>
          <a:p>
            <a:r>
              <a:rPr lang="en-US" sz="3600" dirty="0"/>
              <a:t>What is the Entity Framework?</a:t>
            </a:r>
          </a:p>
          <a:p>
            <a:r>
              <a:rPr lang="en-US" sz="3600" dirty="0"/>
              <a:t>Database-first, </a:t>
            </a:r>
            <a:r>
              <a:rPr lang="en-US" sz="3600" dirty="0" smtClean="0"/>
              <a:t>Model-first</a:t>
            </a:r>
            <a:r>
              <a:rPr lang="en-US" sz="3600" dirty="0"/>
              <a:t>, Code-First</a:t>
            </a:r>
          </a:p>
          <a:p>
            <a:r>
              <a:rPr lang="en-US" sz="3600" dirty="0"/>
              <a:t>Demos</a:t>
            </a:r>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Did We See?</a:t>
            </a:r>
            <a:endParaRPr lang="en-US" dirty="0"/>
          </a:p>
        </p:txBody>
      </p:sp>
      <p:sp>
        <p:nvSpPr>
          <p:cNvPr id="5" name="Content Placeholder 4"/>
          <p:cNvSpPr>
            <a:spLocks noGrp="1"/>
          </p:cNvSpPr>
          <p:nvPr>
            <p:ph idx="4294967295"/>
          </p:nvPr>
        </p:nvSpPr>
        <p:spPr>
          <a:xfrm>
            <a:off x="519112" y="1447800"/>
            <a:ext cx="11149013" cy="2277547"/>
          </a:xfrm>
        </p:spPr>
        <p:txBody>
          <a:bodyPr/>
          <a:lstStyle/>
          <a:p>
            <a:pPr marL="0" indent="0">
              <a:spcBef>
                <a:spcPts val="2400"/>
              </a:spcBef>
              <a:buNone/>
            </a:pPr>
            <a:r>
              <a:rPr lang="en-US" sz="4000" dirty="0">
                <a:solidFill>
                  <a:schemeClr val="accent2">
                    <a:alpha val="99000"/>
                  </a:schemeClr>
                </a:solidFill>
                <a:latin typeface="Segoe UI Light" pitchFamily="34" charset="0"/>
              </a:rPr>
              <a:t>[</a:t>
            </a:r>
            <a:r>
              <a:rPr lang="en-US" sz="4000" dirty="0" err="1">
                <a:solidFill>
                  <a:schemeClr val="accent2">
                    <a:alpha val="99000"/>
                  </a:schemeClr>
                </a:solidFill>
                <a:latin typeface="Segoe UI Light" pitchFamily="34" charset="0"/>
              </a:rPr>
              <a:t>HttpPost</a:t>
            </a:r>
            <a:r>
              <a:rPr lang="en-US" sz="4000" dirty="0">
                <a:solidFill>
                  <a:schemeClr val="accent2">
                    <a:alpha val="99000"/>
                  </a:schemeClr>
                </a:solidFill>
                <a:latin typeface="Segoe UI Light" pitchFamily="34" charset="0"/>
              </a:rPr>
              <a:t>]</a:t>
            </a:r>
          </a:p>
          <a:p>
            <a:pPr marL="0" indent="0">
              <a:spcBef>
                <a:spcPts val="2400"/>
              </a:spcBef>
              <a:buNone/>
            </a:pPr>
            <a:r>
              <a:rPr lang="en-US" sz="4000" dirty="0" err="1">
                <a:latin typeface="Segoe UI Light" pitchFamily="34" charset="0"/>
              </a:rPr>
              <a:t>TryUpdateModel</a:t>
            </a:r>
            <a:r>
              <a:rPr lang="en-US" sz="4000" dirty="0">
                <a:latin typeface="Segoe UI Light" pitchFamily="34" charset="0"/>
              </a:rPr>
              <a:t>(order);</a:t>
            </a:r>
          </a:p>
          <a:p>
            <a:pPr marL="0" indent="0">
              <a:spcBef>
                <a:spcPts val="2400"/>
              </a:spcBef>
              <a:buNone/>
            </a:pPr>
            <a:r>
              <a:rPr lang="en-US" sz="4000" dirty="0" err="1">
                <a:solidFill>
                  <a:schemeClr val="accent2">
                    <a:alpha val="99000"/>
                  </a:schemeClr>
                </a:solidFill>
                <a:latin typeface="Segoe UI Light" pitchFamily="34" charset="0"/>
              </a:rPr>
              <a:t>StoreDB.AddToOrders</a:t>
            </a:r>
            <a:r>
              <a:rPr lang="en-US" sz="4000" dirty="0">
                <a:solidFill>
                  <a:schemeClr val="accent2">
                    <a:alpha val="99000"/>
                  </a:schemeClr>
                </a:solidFill>
                <a:latin typeface="Segoe UI Light" pitchFamily="34" charset="0"/>
              </a:rPr>
              <a:t>(order);</a:t>
            </a:r>
          </a:p>
        </p:txBody>
      </p:sp>
      <p:sp>
        <p:nvSpPr>
          <p:cNvPr id="6" name="Freeform 11"/>
          <p:cNvSpPr>
            <a:spLocks noEditPoints="1"/>
          </p:cNvSpPr>
          <p:nvPr/>
        </p:nvSpPr>
        <p:spPr bwMode="black">
          <a:xfrm>
            <a:off x="9739423" y="4338665"/>
            <a:ext cx="1928702" cy="1911323"/>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5983026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Concepts</a:t>
            </a:r>
          </a:p>
        </p:txBody>
      </p:sp>
      <p:sp>
        <p:nvSpPr>
          <p:cNvPr id="3" name="Content Placeholder 4"/>
          <p:cNvSpPr txBox="1">
            <a:spLocks/>
          </p:cNvSpPr>
          <p:nvPr/>
        </p:nvSpPr>
        <p:spPr>
          <a:xfrm>
            <a:off x="519112" y="1124514"/>
            <a:ext cx="11149013" cy="14157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None/>
            </a:pPr>
            <a:r>
              <a:rPr lang="en-US" sz="4000" dirty="0">
                <a:solidFill>
                  <a:schemeClr val="accent2">
                    <a:alpha val="99000"/>
                  </a:schemeClr>
                </a:solidFill>
                <a:latin typeface="Segoe UI Light" pitchFamily="34" charset="0"/>
              </a:rPr>
              <a:t>Validation in ASP.NET MVC is easy</a:t>
            </a:r>
          </a:p>
          <a:p>
            <a:pPr marL="0" indent="0">
              <a:spcBef>
                <a:spcPts val="2400"/>
              </a:spcBef>
              <a:buNone/>
            </a:pPr>
            <a:r>
              <a:rPr lang="en-US" sz="4000" dirty="0">
                <a:latin typeface="Segoe UI Light" pitchFamily="34" charset="0"/>
              </a:rPr>
              <a:t>It helps us get clean data &amp; maintain business rules</a:t>
            </a:r>
          </a:p>
        </p:txBody>
      </p:sp>
      <p:grpSp>
        <p:nvGrpSpPr>
          <p:cNvPr id="4" name="Group 3"/>
          <p:cNvGrpSpPr/>
          <p:nvPr/>
        </p:nvGrpSpPr>
        <p:grpSpPr>
          <a:xfrm>
            <a:off x="8024310" y="3110208"/>
            <a:ext cx="2234618" cy="2055204"/>
            <a:chOff x="5867400" y="3610174"/>
            <a:chExt cx="1676400" cy="2362200"/>
          </a:xfrm>
        </p:grpSpPr>
        <p:sp>
          <p:nvSpPr>
            <p:cNvPr id="5" name="Rectangle 4"/>
            <p:cNvSpPr/>
            <p:nvPr/>
          </p:nvSpPr>
          <p:spPr>
            <a:xfrm>
              <a:off x="5867400" y="3610174"/>
              <a:ext cx="1676400" cy="2362200"/>
            </a:xfrm>
            <a:prstGeom prst="rect">
              <a:avLst/>
            </a:prstGeom>
            <a:solidFill>
              <a:schemeClr val="accent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lt1">
                    <a:alpha val="99000"/>
                  </a:schemeClr>
                </a:solidFill>
              </a:endParaRPr>
            </a:p>
          </p:txBody>
        </p:sp>
        <p:sp>
          <p:nvSpPr>
            <p:cNvPr id="6" name="TextBox 5"/>
            <p:cNvSpPr txBox="1"/>
            <p:nvPr/>
          </p:nvSpPr>
          <p:spPr>
            <a:xfrm>
              <a:off x="5912653" y="3656535"/>
              <a:ext cx="826644" cy="53062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a:defRPr>
                  <a:solidFill>
                    <a:schemeClr val="lt1">
                      <a:alpha val="99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Person</a:t>
              </a:r>
            </a:p>
          </p:txBody>
        </p:sp>
      </p:grpSp>
      <p:sp>
        <p:nvSpPr>
          <p:cNvPr id="7" name="Vertical Scroll 6"/>
          <p:cNvSpPr/>
          <p:nvPr/>
        </p:nvSpPr>
        <p:spPr>
          <a:xfrm>
            <a:off x="1726750" y="3095821"/>
            <a:ext cx="2628723" cy="1955289"/>
          </a:xfrm>
          <a:prstGeom prst="verticalScroll">
            <a:avLst/>
          </a:prstGeom>
          <a:solidFill>
            <a:schemeClr val="accent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lt1">
                    <a:alpha val="99000"/>
                  </a:schemeClr>
                </a:solidFill>
              </a:rPr>
              <a:t>Form</a:t>
            </a:r>
            <a:endParaRPr lang="en-US" dirty="0">
              <a:solidFill>
                <a:schemeClr val="lt1">
                  <a:alpha val="99000"/>
                </a:schemeClr>
              </a:solidFill>
            </a:endParaRPr>
          </a:p>
        </p:txBody>
      </p:sp>
      <p:sp>
        <p:nvSpPr>
          <p:cNvPr id="8" name="Rectangle 7"/>
          <p:cNvSpPr/>
          <p:nvPr/>
        </p:nvSpPr>
        <p:spPr>
          <a:xfrm>
            <a:off x="3656648" y="3677923"/>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Name</a:t>
            </a:r>
          </a:p>
        </p:txBody>
      </p:sp>
      <p:sp>
        <p:nvSpPr>
          <p:cNvPr id="9" name="Rectangle 8"/>
          <p:cNvSpPr/>
          <p:nvPr/>
        </p:nvSpPr>
        <p:spPr>
          <a:xfrm>
            <a:off x="3656648" y="3996769"/>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Age</a:t>
            </a:r>
          </a:p>
        </p:txBody>
      </p:sp>
      <p:sp>
        <p:nvSpPr>
          <p:cNvPr id="10" name="Rectangle 9"/>
          <p:cNvSpPr/>
          <p:nvPr/>
        </p:nvSpPr>
        <p:spPr>
          <a:xfrm>
            <a:off x="3656648" y="4315615"/>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Nationality</a:t>
            </a:r>
          </a:p>
        </p:txBody>
      </p:sp>
      <p:sp>
        <p:nvSpPr>
          <p:cNvPr id="11" name="Rectangle 10"/>
          <p:cNvSpPr/>
          <p:nvPr/>
        </p:nvSpPr>
        <p:spPr>
          <a:xfrm>
            <a:off x="3656648" y="4634462"/>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Height</a:t>
            </a:r>
          </a:p>
        </p:txBody>
      </p:sp>
      <p:sp>
        <p:nvSpPr>
          <p:cNvPr id="12" name="Rectangle 11"/>
          <p:cNvSpPr/>
          <p:nvPr/>
        </p:nvSpPr>
        <p:spPr>
          <a:xfrm>
            <a:off x="7414869" y="3678261"/>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Name</a:t>
            </a:r>
          </a:p>
        </p:txBody>
      </p:sp>
      <p:sp>
        <p:nvSpPr>
          <p:cNvPr id="13" name="Rectangle 12"/>
          <p:cNvSpPr/>
          <p:nvPr/>
        </p:nvSpPr>
        <p:spPr>
          <a:xfrm>
            <a:off x="7414869" y="3997107"/>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Age</a:t>
            </a:r>
          </a:p>
        </p:txBody>
      </p:sp>
      <p:sp>
        <p:nvSpPr>
          <p:cNvPr id="14" name="Rectangle 13"/>
          <p:cNvSpPr/>
          <p:nvPr/>
        </p:nvSpPr>
        <p:spPr>
          <a:xfrm>
            <a:off x="7414869" y="4315953"/>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Nationality</a:t>
            </a:r>
          </a:p>
        </p:txBody>
      </p:sp>
      <p:sp>
        <p:nvSpPr>
          <p:cNvPr id="15" name="Rectangle 14"/>
          <p:cNvSpPr/>
          <p:nvPr/>
        </p:nvSpPr>
        <p:spPr>
          <a:xfrm>
            <a:off x="7414869" y="4634800"/>
            <a:ext cx="1726750" cy="316914"/>
          </a:xfrm>
          <a:prstGeom prst="rect">
            <a:avLst/>
          </a:prstGeom>
          <a:solidFill>
            <a:schemeClr val="accent4"/>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lt1">
                    <a:alpha val="99000"/>
                  </a:schemeClr>
                </a:solidFill>
              </a:rPr>
              <a:t>Weight</a:t>
            </a:r>
          </a:p>
        </p:txBody>
      </p:sp>
      <p:cxnSp>
        <p:nvCxnSpPr>
          <p:cNvPr id="16" name="Straight Arrow Connector 15"/>
          <p:cNvCxnSpPr/>
          <p:nvPr/>
        </p:nvCxnSpPr>
        <p:spPr>
          <a:xfrm>
            <a:off x="5383398" y="3836549"/>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83398" y="4153632"/>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83398" y="4469870"/>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383398" y="4792581"/>
            <a:ext cx="2031471" cy="338"/>
          </a:xfrm>
          <a:prstGeom prst="straightConnector1">
            <a:avLst/>
          </a:prstGeom>
          <a:ln w="38100">
            <a:solidFill>
              <a:schemeClr val="tx1">
                <a:lumMod val="75000"/>
                <a:lumOff val="25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134324" y="3612336"/>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1" name="Rectangle 20"/>
          <p:cNvSpPr/>
          <p:nvPr/>
        </p:nvSpPr>
        <p:spPr>
          <a:xfrm>
            <a:off x="9134324" y="3927682"/>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2" name="Rectangle 21"/>
          <p:cNvSpPr/>
          <p:nvPr/>
        </p:nvSpPr>
        <p:spPr>
          <a:xfrm>
            <a:off x="9134324" y="4243028"/>
            <a:ext cx="466794" cy="523220"/>
          </a:xfrm>
          <a:prstGeom prst="rect">
            <a:avLst/>
          </a:prstGeom>
          <a:noFill/>
          <a:ln>
            <a:noFill/>
          </a:ln>
          <a:effectLst/>
        </p:spPr>
        <p:txBody>
          <a:bodyPr wrap="none" lIns="91440" tIns="45720" rIns="91440" bIns="45720">
            <a:spAutoFit/>
          </a:bodyPr>
          <a:lstStyle/>
          <a:p>
            <a:pPr algn="ctr"/>
            <a:r>
              <a:rPr lang="en-US" sz="2800" b="1" dirty="0">
                <a:solidFill>
                  <a:schemeClr val="bg1"/>
                </a:solidFill>
                <a:sym typeface="Wingdings"/>
              </a:rPr>
              <a:t></a:t>
            </a:r>
            <a:endParaRPr lang="en-US" sz="2800" b="1" dirty="0">
              <a:solidFill>
                <a:schemeClr val="bg1"/>
              </a:solidFill>
            </a:endParaRPr>
          </a:p>
        </p:txBody>
      </p:sp>
      <p:sp>
        <p:nvSpPr>
          <p:cNvPr id="23" name="Rectangle 22"/>
          <p:cNvSpPr/>
          <p:nvPr/>
        </p:nvSpPr>
        <p:spPr>
          <a:xfrm>
            <a:off x="9174399" y="4558374"/>
            <a:ext cx="386644" cy="461665"/>
          </a:xfrm>
          <a:prstGeom prst="rect">
            <a:avLst/>
          </a:prstGeom>
          <a:noFill/>
          <a:ln>
            <a:noFill/>
          </a:ln>
          <a:effectLst/>
        </p:spPr>
        <p:txBody>
          <a:bodyPr wrap="none" lIns="91440" tIns="45720" rIns="91440" bIns="45720">
            <a:spAutoFit/>
          </a:bodyPr>
          <a:lstStyle/>
          <a:p>
            <a:pPr algn="ctr"/>
            <a:r>
              <a:rPr lang="en-US" b="1" dirty="0" smtClean="0">
                <a:solidFill>
                  <a:schemeClr val="bg1"/>
                </a:solidFill>
                <a:sym typeface="Wingdings"/>
              </a:rPr>
              <a:t>X</a:t>
            </a:r>
            <a:endParaRPr lang="en-US" b="1" dirty="0">
              <a:solidFill>
                <a:schemeClr val="bg1"/>
              </a:solidFill>
            </a:endParaRPr>
          </a:p>
        </p:txBody>
      </p:sp>
      <p:sp>
        <p:nvSpPr>
          <p:cNvPr id="24" name="TextBox 23"/>
          <p:cNvSpPr txBox="1"/>
          <p:nvPr/>
        </p:nvSpPr>
        <p:spPr>
          <a:xfrm>
            <a:off x="6737578" y="5349816"/>
            <a:ext cx="2640912" cy="461665"/>
          </a:xfrm>
          <a:prstGeom prst="rect">
            <a:avLst/>
          </a:prstGeom>
          <a:noFill/>
        </p:spPr>
        <p:txBody>
          <a:bodyPr wrap="square" rtlCol="0">
            <a:spAutoFit/>
          </a:bodyPr>
          <a:lstStyle/>
          <a:p>
            <a:r>
              <a:rPr lang="en-US" dirty="0" smtClean="0">
                <a:solidFill>
                  <a:schemeClr val="tx2">
                    <a:alpha val="99000"/>
                  </a:schemeClr>
                </a:solidFill>
              </a:rPr>
              <a:t>Validation Error</a:t>
            </a:r>
            <a:endParaRPr lang="en-US" dirty="0">
              <a:solidFill>
                <a:schemeClr val="tx2">
                  <a:alpha val="99000"/>
                </a:schemeClr>
              </a:solidFill>
            </a:endParaRPr>
          </a:p>
        </p:txBody>
      </p:sp>
      <p:cxnSp>
        <p:nvCxnSpPr>
          <p:cNvPr id="25" name="Straight Arrow Connector 24"/>
          <p:cNvCxnSpPr/>
          <p:nvPr/>
        </p:nvCxnSpPr>
        <p:spPr>
          <a:xfrm flipH="1" flipV="1">
            <a:off x="2945632" y="5580517"/>
            <a:ext cx="3656648" cy="262"/>
          </a:xfrm>
          <a:prstGeom prst="straightConnector1">
            <a:avLst/>
          </a:prstGeom>
          <a:ln w="3810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375472" y="4652171"/>
            <a:ext cx="386645" cy="461665"/>
          </a:xfrm>
          <a:prstGeom prst="rect">
            <a:avLst/>
          </a:prstGeom>
          <a:noFill/>
          <a:ln>
            <a:noFill/>
          </a:ln>
          <a:effectLst/>
        </p:spPr>
        <p:txBody>
          <a:bodyPr wrap="none" lIns="91440" tIns="45720" rIns="91440" bIns="45720">
            <a:spAutoFit/>
          </a:bodyPr>
          <a:lstStyle/>
          <a:p>
            <a:pPr lvl="0" algn="ctr"/>
            <a:r>
              <a:rPr lang="en-US" b="1" dirty="0">
                <a:solidFill>
                  <a:srgbClr val="FFFFFF"/>
                </a:solidFill>
                <a:sym typeface="Wingdings"/>
              </a:rPr>
              <a:t>X</a:t>
            </a:r>
            <a:endParaRPr lang="en-US" b="1" dirty="0">
              <a:solidFill>
                <a:srgbClr val="FFFFFF"/>
              </a:solidFill>
            </a:endParaRPr>
          </a:p>
        </p:txBody>
      </p:sp>
    </p:spTree>
    <p:extLst>
      <p:ext uri="{BB962C8B-B14F-4D97-AF65-F5344CB8AC3E}">
        <p14:creationId xmlns:p14="http://schemas.microsoft.com/office/powerpoint/2010/main" val="2833458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1500"/>
                            </p:stCondLst>
                            <p:childTnLst>
                              <p:par>
                                <p:cTn id="45" presetID="45"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000"/>
                                        <p:tgtEl>
                                          <p:spTgt spid="23"/>
                                        </p:tgtEl>
                                      </p:cBhvr>
                                    </p:animEffect>
                                    <p:anim calcmode="lin" valueType="num">
                                      <p:cBhvr>
                                        <p:cTn id="48" dur="2000" fill="hold"/>
                                        <p:tgtEl>
                                          <p:spTgt spid="23"/>
                                        </p:tgtEl>
                                        <p:attrNameLst>
                                          <p:attrName>ppt_w</p:attrName>
                                        </p:attrNameLst>
                                      </p:cBhvr>
                                      <p:tavLst>
                                        <p:tav tm="0" fmla="#ppt_w*sin(2.5*pi*$)">
                                          <p:val>
                                            <p:fltVal val="0"/>
                                          </p:val>
                                        </p:tav>
                                        <p:tav tm="100000">
                                          <p:val>
                                            <p:fltVal val="1"/>
                                          </p:val>
                                        </p:tav>
                                      </p:tavLst>
                                    </p:anim>
                                    <p:anim calcmode="lin" valueType="num">
                                      <p:cBhvr>
                                        <p:cTn id="4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right)">
                                      <p:cBhvr>
                                        <p:cTn id="54" dur="500"/>
                                        <p:tgtEl>
                                          <p:spTgt spid="24"/>
                                        </p:tgtEl>
                                      </p:cBhvr>
                                    </p:animEffect>
                                  </p:childTnLst>
                                </p:cTn>
                              </p:par>
                            </p:childTnLst>
                          </p:cTn>
                        </p:par>
                        <p:par>
                          <p:cTn id="55" fill="hold">
                            <p:stCondLst>
                              <p:cond delay="500"/>
                            </p:stCondLst>
                            <p:childTnLst>
                              <p:par>
                                <p:cTn id="56" presetID="22" presetClass="entr" presetSubtype="2" fill="hold"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right)">
                                      <p:cBhvr>
                                        <p:cTn id="58" dur="500"/>
                                        <p:tgtEl>
                                          <p:spTgt spid="25"/>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Validation Rules</a:t>
            </a:r>
            <a:endParaRPr lang="en-US" dirty="0"/>
          </a:p>
        </p:txBody>
      </p:sp>
      <p:sp>
        <p:nvSpPr>
          <p:cNvPr id="2" name="Content Placeholder 1"/>
          <p:cNvSpPr>
            <a:spLocks noGrp="1"/>
          </p:cNvSpPr>
          <p:nvPr>
            <p:ph idx="4294967295"/>
          </p:nvPr>
        </p:nvSpPr>
        <p:spPr>
          <a:xfrm>
            <a:off x="513556" y="1130300"/>
            <a:ext cx="11149013" cy="2000250"/>
          </a:xfrm>
        </p:spPr>
        <p:txBody>
          <a:bodyPr vert="horz" wrap="square" lIns="0" tIns="0" rIns="0" bIns="0" rtlCol="0">
            <a:spAutoFit/>
          </a:bodyPr>
          <a:lstStyle/>
          <a:p>
            <a:pPr marL="0" indent="0">
              <a:spcBef>
                <a:spcPts val="2400"/>
              </a:spcBef>
              <a:buNone/>
            </a:pPr>
            <a:r>
              <a:rPr lang="en-US" dirty="0">
                <a:latin typeface="Segoe UI Light" pitchFamily="34" charset="0"/>
              </a:rPr>
              <a:t>Apply built-in validators to your models</a:t>
            </a:r>
          </a:p>
          <a:p>
            <a:pPr marL="0" indent="0">
              <a:spcBef>
                <a:spcPts val="2400"/>
              </a:spcBef>
              <a:buNone/>
            </a:pPr>
            <a:endParaRPr lang="en-US" dirty="0">
              <a:latin typeface="Segoe UI Light" pitchFamily="34" charset="0"/>
            </a:endParaRPr>
          </a:p>
          <a:p>
            <a:pPr marL="0" indent="0">
              <a:spcBef>
                <a:spcPts val="2400"/>
              </a:spcBef>
              <a:buNone/>
            </a:pPr>
            <a:endParaRPr lang="en-US" dirty="0">
              <a:latin typeface="Segoe UI Light" pitchFamily="34" charset="0"/>
            </a:endParaRPr>
          </a:p>
        </p:txBody>
      </p:sp>
      <p:sp>
        <p:nvSpPr>
          <p:cNvPr id="14" name="Rectangle 13"/>
          <p:cNvSpPr/>
          <p:nvPr/>
        </p:nvSpPr>
        <p:spPr>
          <a:xfrm>
            <a:off x="5168060" y="1848652"/>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A value must be provided </a:t>
            </a:r>
          </a:p>
        </p:txBody>
      </p:sp>
      <p:sp>
        <p:nvSpPr>
          <p:cNvPr id="15" name="Rectangle 14"/>
          <p:cNvSpPr/>
          <p:nvPr/>
        </p:nvSpPr>
        <p:spPr>
          <a:xfrm>
            <a:off x="2133045" y="1848652"/>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[Required]</a:t>
            </a:r>
            <a:endParaRPr lang="en-US" sz="1400" kern="1200" dirty="0"/>
          </a:p>
        </p:txBody>
      </p:sp>
      <p:sp>
        <p:nvSpPr>
          <p:cNvPr id="16" name="Rectangle 15"/>
          <p:cNvSpPr/>
          <p:nvPr/>
        </p:nvSpPr>
        <p:spPr>
          <a:xfrm>
            <a:off x="5168060" y="2490768"/>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be in a given range e.g. 1-10</a:t>
            </a:r>
          </a:p>
        </p:txBody>
      </p:sp>
      <p:sp>
        <p:nvSpPr>
          <p:cNvPr id="17" name="Rectangle 16"/>
          <p:cNvSpPr/>
          <p:nvPr/>
        </p:nvSpPr>
        <p:spPr>
          <a:xfrm>
            <a:off x="2133045" y="2490768"/>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[Range]</a:t>
            </a:r>
            <a:endParaRPr lang="en-US" sz="1400" kern="1200" dirty="0">
              <a:latin typeface="Consolas" pitchFamily="49" charset="0"/>
              <a:cs typeface="Consolas" pitchFamily="49" charset="0"/>
            </a:endParaRPr>
          </a:p>
        </p:txBody>
      </p:sp>
      <p:sp>
        <p:nvSpPr>
          <p:cNvPr id="18" name="Rectangle 17"/>
          <p:cNvSpPr/>
          <p:nvPr/>
        </p:nvSpPr>
        <p:spPr>
          <a:xfrm>
            <a:off x="5168060" y="3132884"/>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satisfy a regular expression e.g. email address</a:t>
            </a:r>
          </a:p>
        </p:txBody>
      </p:sp>
      <p:sp>
        <p:nvSpPr>
          <p:cNvPr id="19" name="Rectangle 18"/>
          <p:cNvSpPr/>
          <p:nvPr/>
        </p:nvSpPr>
        <p:spPr>
          <a:xfrm>
            <a:off x="2133045" y="3132884"/>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a:t>
            </a:r>
            <a:r>
              <a:rPr lang="en-US" sz="1400" kern="1200" dirty="0" err="1" smtClean="0">
                <a:latin typeface="Consolas" pitchFamily="49" charset="0"/>
                <a:cs typeface="Consolas" pitchFamily="49" charset="0"/>
              </a:rPr>
              <a:t>RegularExpression</a:t>
            </a:r>
            <a:r>
              <a:rPr lang="en-US" sz="1400" kern="1200" dirty="0" smtClean="0">
                <a:latin typeface="Consolas" pitchFamily="49" charset="0"/>
                <a:cs typeface="Consolas" pitchFamily="49" charset="0"/>
              </a:rPr>
              <a:t>]</a:t>
            </a:r>
          </a:p>
        </p:txBody>
      </p:sp>
      <p:sp>
        <p:nvSpPr>
          <p:cNvPr id="20" name="Rectangle 19"/>
          <p:cNvSpPr/>
          <p:nvPr/>
        </p:nvSpPr>
        <p:spPr>
          <a:xfrm>
            <a:off x="5168060" y="3775000"/>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be a min length and less than the max length</a:t>
            </a:r>
          </a:p>
        </p:txBody>
      </p:sp>
      <p:sp>
        <p:nvSpPr>
          <p:cNvPr id="21" name="Rectangle 20"/>
          <p:cNvSpPr/>
          <p:nvPr/>
        </p:nvSpPr>
        <p:spPr>
          <a:xfrm>
            <a:off x="2133045" y="3775000"/>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a:t>
            </a:r>
            <a:r>
              <a:rPr lang="en-US" sz="1400" kern="1200" dirty="0" err="1" smtClean="0">
                <a:latin typeface="Consolas" pitchFamily="49" charset="0"/>
                <a:cs typeface="Consolas" pitchFamily="49" charset="0"/>
              </a:rPr>
              <a:t>StringLength</a:t>
            </a:r>
            <a:r>
              <a:rPr lang="en-US" sz="1400" kern="1200" dirty="0" smtClean="0">
                <a:latin typeface="Consolas" pitchFamily="49" charset="0"/>
                <a:cs typeface="Consolas" pitchFamily="49" charset="0"/>
              </a:rPr>
              <a:t>]</a:t>
            </a:r>
          </a:p>
        </p:txBody>
      </p:sp>
      <p:sp>
        <p:nvSpPr>
          <p:cNvPr id="22" name="Rectangle 21"/>
          <p:cNvSpPr/>
          <p:nvPr/>
        </p:nvSpPr>
        <p:spPr>
          <a:xfrm>
            <a:off x="5168060" y="4417116"/>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must equal another </a:t>
            </a:r>
            <a:r>
              <a:rPr lang="en-US" sz="1400" dirty="0" err="1">
                <a:gradFill>
                  <a:gsLst>
                    <a:gs pos="0">
                      <a:srgbClr val="595959"/>
                    </a:gs>
                    <a:gs pos="86000">
                      <a:srgbClr val="595959"/>
                    </a:gs>
                  </a:gsLst>
                  <a:lin ang="5400000" scaled="0"/>
                </a:gradFill>
              </a:rPr>
              <a:t>propert</a:t>
            </a:r>
            <a:r>
              <a:rPr lang="en-US" sz="1400" dirty="0">
                <a:gradFill>
                  <a:gsLst>
                    <a:gs pos="0">
                      <a:srgbClr val="595959"/>
                    </a:gs>
                    <a:gs pos="86000">
                      <a:srgbClr val="595959"/>
                    </a:gs>
                  </a:gsLst>
                  <a:lin ang="5400000" scaled="0"/>
                </a:gradFill>
              </a:rPr>
              <a:t> e.g. password</a:t>
            </a:r>
          </a:p>
        </p:txBody>
      </p:sp>
      <p:sp>
        <p:nvSpPr>
          <p:cNvPr id="23" name="Rectangle 22"/>
          <p:cNvSpPr/>
          <p:nvPr/>
        </p:nvSpPr>
        <p:spPr>
          <a:xfrm>
            <a:off x="2133045" y="4417116"/>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[Compare]</a:t>
            </a:r>
          </a:p>
        </p:txBody>
      </p:sp>
      <p:sp>
        <p:nvSpPr>
          <p:cNvPr id="24" name="Rectangle 23"/>
          <p:cNvSpPr/>
          <p:nvPr/>
        </p:nvSpPr>
        <p:spPr>
          <a:xfrm>
            <a:off x="5168060" y="5059232"/>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Value is validated client side with a JSON call to the server </a:t>
            </a:r>
            <a:r>
              <a:rPr lang="en-US" sz="1400" dirty="0" smtClean="0">
                <a:gradFill>
                  <a:gsLst>
                    <a:gs pos="0">
                      <a:srgbClr val="595959"/>
                    </a:gs>
                    <a:gs pos="86000">
                      <a:srgbClr val="595959"/>
                    </a:gs>
                  </a:gsLst>
                  <a:lin ang="5400000" scaled="0"/>
                </a:gradFill>
              </a:rPr>
              <a:t/>
            </a:r>
            <a:br>
              <a:rPr lang="en-US" sz="1400" dirty="0" smtClean="0">
                <a:gradFill>
                  <a:gsLst>
                    <a:gs pos="0">
                      <a:srgbClr val="595959"/>
                    </a:gs>
                    <a:gs pos="86000">
                      <a:srgbClr val="595959"/>
                    </a:gs>
                  </a:gsLst>
                  <a:lin ang="5400000" scaled="0"/>
                </a:gradFill>
              </a:rPr>
            </a:br>
            <a:r>
              <a:rPr lang="en-US" sz="1400" dirty="0" smtClean="0">
                <a:gradFill>
                  <a:gsLst>
                    <a:gs pos="0">
                      <a:srgbClr val="595959"/>
                    </a:gs>
                    <a:gs pos="86000">
                      <a:srgbClr val="595959"/>
                    </a:gs>
                  </a:gsLst>
                  <a:lin ang="5400000" scaled="0"/>
                </a:gradFill>
              </a:rPr>
              <a:t>e.g</a:t>
            </a:r>
            <a:r>
              <a:rPr lang="en-US" sz="1400" dirty="0">
                <a:gradFill>
                  <a:gsLst>
                    <a:gs pos="0">
                      <a:srgbClr val="595959"/>
                    </a:gs>
                    <a:gs pos="86000">
                      <a:srgbClr val="595959"/>
                    </a:gs>
                  </a:gsLst>
                  <a:lin ang="5400000" scaled="0"/>
                </a:gradFill>
              </a:rPr>
              <a:t>. is a username taken</a:t>
            </a:r>
          </a:p>
        </p:txBody>
      </p:sp>
      <p:sp>
        <p:nvSpPr>
          <p:cNvPr id="25" name="Rectangle 24"/>
          <p:cNvSpPr/>
          <p:nvPr/>
        </p:nvSpPr>
        <p:spPr>
          <a:xfrm>
            <a:off x="2133045" y="5059232"/>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Consolas" pitchFamily="49" charset="0"/>
                <a:cs typeface="Consolas" pitchFamily="49" charset="0"/>
              </a:rPr>
              <a:t>[Remote]</a:t>
            </a:r>
            <a:endParaRPr lang="en-US" sz="1400" kern="1200" dirty="0">
              <a:latin typeface="Consolas" pitchFamily="49" charset="0"/>
              <a:cs typeface="Consolas" pitchFamily="49" charset="0"/>
            </a:endParaRPr>
          </a:p>
        </p:txBody>
      </p:sp>
      <p:sp>
        <p:nvSpPr>
          <p:cNvPr id="26" name="Rectangle 25"/>
          <p:cNvSpPr/>
          <p:nvPr/>
        </p:nvSpPr>
        <p:spPr>
          <a:xfrm>
            <a:off x="5168060" y="5701348"/>
            <a:ext cx="539558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Specify you own </a:t>
            </a:r>
            <a:r>
              <a:rPr lang="en-US" sz="1400">
                <a:gradFill>
                  <a:gsLst>
                    <a:gs pos="0">
                      <a:srgbClr val="595959"/>
                    </a:gs>
                    <a:gs pos="86000">
                      <a:srgbClr val="595959"/>
                    </a:gs>
                  </a:gsLst>
                  <a:lin ang="5400000" scaled="0"/>
                </a:gradFill>
              </a:rPr>
              <a:t>custom validators</a:t>
            </a:r>
            <a:endParaRPr lang="en-US" sz="1400" dirty="0">
              <a:gradFill>
                <a:gsLst>
                  <a:gs pos="0">
                    <a:srgbClr val="595959"/>
                  </a:gs>
                  <a:gs pos="86000">
                    <a:srgbClr val="595959"/>
                  </a:gs>
                </a:gsLst>
                <a:lin ang="5400000" scaled="0"/>
              </a:gradFill>
            </a:endParaRPr>
          </a:p>
        </p:txBody>
      </p:sp>
      <p:sp>
        <p:nvSpPr>
          <p:cNvPr id="27" name="Rectangle 26"/>
          <p:cNvSpPr/>
          <p:nvPr/>
        </p:nvSpPr>
        <p:spPr>
          <a:xfrm>
            <a:off x="2133045" y="5701348"/>
            <a:ext cx="3035017"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lvl="0" algn="ctr" defTabSz="622300">
              <a:lnSpc>
                <a:spcPct val="90000"/>
              </a:lnSpc>
              <a:spcBef>
                <a:spcPct val="0"/>
              </a:spcBef>
              <a:spcAft>
                <a:spcPct val="35000"/>
              </a:spcAft>
            </a:pPr>
            <a:r>
              <a:rPr lang="en-US" sz="1400" kern="1200" dirty="0" smtClean="0">
                <a:latin typeface="+mn-lt"/>
                <a:cs typeface="Consolas" pitchFamily="49" charset="0"/>
              </a:rPr>
              <a:t>Extensible…</a:t>
            </a:r>
            <a:endParaRPr lang="en-US" sz="1400" kern="1200" dirty="0">
              <a:latin typeface="+mn-lt"/>
              <a:cs typeface="Consolas" pitchFamily="49" charset="0"/>
            </a:endParaRPr>
          </a:p>
        </p:txBody>
      </p:sp>
    </p:spTree>
    <p:extLst>
      <p:ext uri="{BB962C8B-B14F-4D97-AF65-F5344CB8AC3E}">
        <p14:creationId xmlns:p14="http://schemas.microsoft.com/office/powerpoint/2010/main" val="372500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Helpers for Validation</a:t>
            </a:r>
            <a:endParaRPr lang="en-US" dirty="0"/>
          </a:p>
        </p:txBody>
      </p:sp>
      <p:sp>
        <p:nvSpPr>
          <p:cNvPr id="2" name="Content Placeholder 1"/>
          <p:cNvSpPr>
            <a:spLocks noGrp="1"/>
          </p:cNvSpPr>
          <p:nvPr>
            <p:ph type="body" sz="quarter" idx="10"/>
          </p:nvPr>
        </p:nvSpPr>
        <p:spPr/>
        <p:txBody>
          <a:bodyPr/>
          <a:lstStyle/>
          <a:p>
            <a:pPr marL="0" indent="0">
              <a:buNone/>
            </a:pPr>
            <a:endParaRPr lang="en-US" dirty="0"/>
          </a:p>
          <a:p>
            <a:pPr marL="0" indent="0">
              <a:buNone/>
            </a:pPr>
            <a:endParaRPr lang="en-US" dirty="0"/>
          </a:p>
        </p:txBody>
      </p:sp>
      <p:sp>
        <p:nvSpPr>
          <p:cNvPr id="4" name="TextBox 3"/>
          <p:cNvSpPr txBox="1"/>
          <p:nvPr/>
        </p:nvSpPr>
        <p:spPr>
          <a:xfrm>
            <a:off x="517525" y="1864706"/>
            <a:ext cx="5281823" cy="1015663"/>
          </a:xfrm>
          <a:prstGeom prst="rect">
            <a:avLst/>
          </a:prstGeom>
        </p:spPr>
        <p:txBody>
          <a:bodyPr vert="horz" wrap="square" lIns="0" tIns="0" rIns="0" bIns="0" rtlCol="0">
            <a:normAutofit/>
          </a:bodyPr>
          <a:lstStyle>
            <a:lvl1pPr indent="0" defTabSz="685864">
              <a:lnSpc>
                <a:spcPct val="90000"/>
              </a:lnSpc>
              <a:spcBef>
                <a:spcPts val="1200"/>
              </a:spcBef>
              <a:buSzPct val="80000"/>
              <a:buFont typeface="Arial" pitchFamily="34" charset="0"/>
              <a:buNone/>
              <a:defRPr sz="2800">
                <a:solidFill>
                  <a:srgbClr val="00AEEF"/>
                </a:solidFill>
              </a:defRPr>
            </a:lvl1pPr>
            <a:lvl2pPr marL="460375" lvl="1" indent="0" defTabSz="914363">
              <a:lnSpc>
                <a:spcPct val="90000"/>
              </a:lnSpc>
              <a:spcBef>
                <a:spcPct val="200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solidFill>
                  <a:schemeClr val="tx1"/>
                </a:solidFill>
              </a:defRPr>
            </a:lvl6pPr>
            <a:lvl7pPr marL="2971681" indent="-228591" defTabSz="914363">
              <a:spcBef>
                <a:spcPct val="20000"/>
              </a:spcBef>
              <a:buFont typeface="Arial" pitchFamily="34" charset="0"/>
              <a:buChar char="•"/>
              <a:defRPr sz="2000">
                <a:solidFill>
                  <a:schemeClr val="tx1"/>
                </a:solidFill>
              </a:defRPr>
            </a:lvl7pPr>
            <a:lvl8pPr marL="3428863" indent="-228591" defTabSz="914363">
              <a:spcBef>
                <a:spcPct val="20000"/>
              </a:spcBef>
              <a:buFont typeface="Arial" pitchFamily="34" charset="0"/>
              <a:buChar char="•"/>
              <a:defRPr sz="2000">
                <a:solidFill>
                  <a:schemeClr val="tx1"/>
                </a:solidFill>
              </a:defRPr>
            </a:lvl8pPr>
            <a:lvl9pPr marL="3886045" indent="-228591" defTabSz="914363">
              <a:spcBef>
                <a:spcPct val="20000"/>
              </a:spcBef>
              <a:buFont typeface="Arial" pitchFamily="34" charset="0"/>
              <a:buChar char="•"/>
              <a:defRPr sz="2000">
                <a:solidFill>
                  <a:schemeClr val="tx1"/>
                </a:solidFill>
              </a:defRPr>
            </a:lvl9pPr>
          </a:lstStyle>
          <a:p>
            <a:r>
              <a:rPr lang="en-US" sz="2400" dirty="0">
                <a:solidFill>
                  <a:srgbClr val="00AEEF">
                    <a:alpha val="99000"/>
                  </a:srgbClr>
                </a:solidFill>
              </a:rPr>
              <a:t>  </a:t>
            </a:r>
          </a:p>
          <a:p>
            <a:r>
              <a:rPr lang="en-US" sz="2400" dirty="0">
                <a:solidFill>
                  <a:srgbClr val="00AEEF">
                    <a:alpha val="99000"/>
                  </a:srgbClr>
                </a:solidFill>
              </a:rPr>
              <a:t>  @</a:t>
            </a:r>
            <a:r>
              <a:rPr lang="en-US" sz="2400" dirty="0" err="1">
                <a:solidFill>
                  <a:srgbClr val="00AEEF">
                    <a:alpha val="99000"/>
                  </a:srgbClr>
                </a:solidFill>
              </a:rPr>
              <a:t>Html.ValidationSummary</a:t>
            </a:r>
            <a:r>
              <a:rPr lang="en-US" sz="2400" dirty="0">
                <a:solidFill>
                  <a:srgbClr val="00AEEF">
                    <a:alpha val="99000"/>
                  </a:srgbClr>
                </a:solidFill>
              </a:rPr>
              <a:t>(true)</a:t>
            </a:r>
          </a:p>
          <a:p>
            <a:endParaRPr lang="en-US" sz="2400" dirty="0">
              <a:solidFill>
                <a:srgbClr val="00AEEF">
                  <a:alpha val="99000"/>
                </a:srgbClr>
              </a:solidFill>
            </a:endParaRPr>
          </a:p>
        </p:txBody>
      </p:sp>
      <p:sp>
        <p:nvSpPr>
          <p:cNvPr id="5" name="TextBox 4"/>
          <p:cNvSpPr txBox="1"/>
          <p:nvPr/>
        </p:nvSpPr>
        <p:spPr>
          <a:xfrm>
            <a:off x="517525" y="3612843"/>
            <a:ext cx="8754066" cy="2492990"/>
          </a:xfrm>
          <a:prstGeom prst="rect">
            <a:avLst/>
          </a:prstGeom>
        </p:spPr>
        <p:txBody>
          <a:bodyPr vert="horz" wrap="square" lIns="0" tIns="0" rIns="0" bIns="0" rtlCol="0">
            <a:normAutofit/>
          </a:bodyPr>
          <a:lstStyle>
            <a:lvl1pPr indent="0" defTabSz="685864">
              <a:lnSpc>
                <a:spcPct val="90000"/>
              </a:lnSpc>
              <a:spcBef>
                <a:spcPts val="1200"/>
              </a:spcBef>
              <a:buSzPct val="80000"/>
              <a:buFont typeface="Arial" pitchFamily="34" charset="0"/>
              <a:buNone/>
              <a:defRPr sz="2800">
                <a:solidFill>
                  <a:srgbClr val="00AEEF"/>
                </a:solidFill>
              </a:defRPr>
            </a:lvl1pPr>
            <a:lvl2pPr marL="460375" lvl="1" indent="0" defTabSz="914363">
              <a:lnSpc>
                <a:spcPct val="90000"/>
              </a:lnSpc>
              <a:spcBef>
                <a:spcPct val="200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solidFill>
                  <a:schemeClr val="tx1"/>
                </a:solidFill>
              </a:defRPr>
            </a:lvl6pPr>
            <a:lvl7pPr marL="2971681" indent="-228591" defTabSz="914363">
              <a:spcBef>
                <a:spcPct val="20000"/>
              </a:spcBef>
              <a:buFont typeface="Arial" pitchFamily="34" charset="0"/>
              <a:buChar char="•"/>
              <a:defRPr sz="2000">
                <a:solidFill>
                  <a:schemeClr val="tx1"/>
                </a:solidFill>
              </a:defRPr>
            </a:lvl7pPr>
            <a:lvl8pPr marL="3428863" indent="-228591" defTabSz="914363">
              <a:spcBef>
                <a:spcPct val="20000"/>
              </a:spcBef>
              <a:buFont typeface="Arial" pitchFamily="34" charset="0"/>
              <a:buChar char="•"/>
              <a:defRPr sz="2000">
                <a:solidFill>
                  <a:schemeClr val="tx1"/>
                </a:solidFill>
              </a:defRPr>
            </a:lvl8pPr>
            <a:lvl9pPr marL="3886045" indent="-228591" defTabSz="914363">
              <a:spcBef>
                <a:spcPct val="20000"/>
              </a:spcBef>
              <a:buFont typeface="Arial" pitchFamily="34" charset="0"/>
              <a:buChar char="•"/>
              <a:defRPr sz="2000">
                <a:solidFill>
                  <a:schemeClr val="tx1"/>
                </a:solidFill>
              </a:defRPr>
            </a:lvl9pPr>
          </a:lstStyle>
          <a:p>
            <a:r>
              <a:rPr lang="en-US" sz="2400" dirty="0">
                <a:solidFill>
                  <a:srgbClr val="00AEEF">
                    <a:alpha val="99000"/>
                  </a:srgbClr>
                </a:solidFill>
              </a:rPr>
              <a:t>  </a:t>
            </a:r>
          </a:p>
          <a:p>
            <a:r>
              <a:rPr lang="en-US" sz="2400" dirty="0">
                <a:solidFill>
                  <a:srgbClr val="00AEEF">
                    <a:alpha val="99000"/>
                  </a:srgbClr>
                </a:solidFill>
              </a:rPr>
              <a:t>  @</a:t>
            </a:r>
            <a:r>
              <a:rPr lang="en-US" sz="2400" dirty="0" err="1">
                <a:solidFill>
                  <a:srgbClr val="00AEEF">
                    <a:alpha val="99000"/>
                  </a:srgbClr>
                </a:solidFill>
              </a:rPr>
              <a:t>Html.EditorFor</a:t>
            </a:r>
            <a:r>
              <a:rPr lang="en-US" sz="2400" dirty="0">
                <a:solidFill>
                  <a:srgbClr val="00AEEF">
                    <a:alpha val="99000"/>
                  </a:srgbClr>
                </a:solidFill>
              </a:rPr>
              <a:t>(model =&gt; </a:t>
            </a:r>
            <a:r>
              <a:rPr lang="en-US" sz="2400" dirty="0" err="1">
                <a:solidFill>
                  <a:srgbClr val="00AEEF">
                    <a:alpha val="99000"/>
                  </a:srgbClr>
                </a:solidFill>
              </a:rPr>
              <a:t>model.Name</a:t>
            </a:r>
            <a:r>
              <a:rPr lang="en-US" sz="2400" dirty="0">
                <a:solidFill>
                  <a:srgbClr val="00AEEF">
                    <a:alpha val="99000"/>
                  </a:srgbClr>
                </a:solidFill>
              </a:rPr>
              <a:t>)</a:t>
            </a:r>
          </a:p>
          <a:p>
            <a:r>
              <a:rPr lang="en-US" sz="2400" dirty="0">
                <a:solidFill>
                  <a:srgbClr val="00AEEF">
                    <a:alpha val="99000"/>
                  </a:srgbClr>
                </a:solidFill>
              </a:rPr>
              <a:t>  @</a:t>
            </a:r>
            <a:r>
              <a:rPr lang="en-US" sz="2400" dirty="0" err="1">
                <a:solidFill>
                  <a:srgbClr val="00AEEF">
                    <a:alpha val="99000"/>
                  </a:srgbClr>
                </a:solidFill>
              </a:rPr>
              <a:t>Html.ValidationMessageFor</a:t>
            </a:r>
            <a:r>
              <a:rPr lang="en-US" sz="2400" dirty="0">
                <a:solidFill>
                  <a:srgbClr val="00AEEF">
                    <a:alpha val="99000"/>
                  </a:srgbClr>
                </a:solidFill>
              </a:rPr>
              <a:t>(model =&gt; </a:t>
            </a:r>
            <a:r>
              <a:rPr lang="en-US" sz="2400" dirty="0" err="1">
                <a:solidFill>
                  <a:srgbClr val="00AEEF">
                    <a:alpha val="99000"/>
                  </a:srgbClr>
                </a:solidFill>
              </a:rPr>
              <a:t>model.Name</a:t>
            </a:r>
            <a:r>
              <a:rPr lang="en-US" sz="2400" dirty="0">
                <a:solidFill>
                  <a:srgbClr val="00AEEF">
                    <a:alpha val="99000"/>
                  </a:srgbClr>
                </a:solidFill>
              </a:rPr>
              <a:t>)</a:t>
            </a:r>
          </a:p>
          <a:p>
            <a:endParaRPr lang="en-US" sz="2400" dirty="0">
              <a:solidFill>
                <a:srgbClr val="00AEEF">
                  <a:alpha val="99000"/>
                </a:srgb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05775" y="1586725"/>
            <a:ext cx="3562350" cy="1571625"/>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9058275" y="3468688"/>
            <a:ext cx="2609850" cy="2781300"/>
          </a:xfrm>
          <a:prstGeom prst="rect">
            <a:avLst/>
          </a:prstGeom>
          <a:noFill/>
          <a:ln w="9525">
            <a:solidFill>
              <a:schemeClr val="accent2"/>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89319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Validation Concepts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41624971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Client-Side Validation</a:t>
            </a:r>
            <a:endParaRPr lang="en-US" dirty="0"/>
          </a:p>
        </p:txBody>
      </p:sp>
      <p:sp>
        <p:nvSpPr>
          <p:cNvPr id="5" name="Content Placeholder 4"/>
          <p:cNvSpPr>
            <a:spLocks noGrp="1"/>
          </p:cNvSpPr>
          <p:nvPr>
            <p:ph idx="4294967295"/>
          </p:nvPr>
        </p:nvSpPr>
        <p:spPr>
          <a:xfrm>
            <a:off x="513556" y="1135399"/>
            <a:ext cx="11149013" cy="1415772"/>
          </a:xfrm>
        </p:spPr>
        <p:txBody>
          <a:bodyPr vert="horz" wrap="square" lIns="0" tIns="0" rIns="0" bIns="0" rtlCol="0">
            <a:spAutoFit/>
          </a:bodyPr>
          <a:lstStyle/>
          <a:p>
            <a:pPr marL="0" indent="0">
              <a:spcBef>
                <a:spcPts val="2400"/>
              </a:spcBef>
              <a:buNone/>
            </a:pPr>
            <a:r>
              <a:rPr lang="en-US" sz="4000" dirty="0">
                <a:solidFill>
                  <a:schemeClr val="accent2">
                    <a:alpha val="99000"/>
                  </a:schemeClr>
                </a:solidFill>
                <a:latin typeface="Segoe UI Light" pitchFamily="34" charset="0"/>
              </a:rPr>
              <a:t>Modern websites use client-side validation</a:t>
            </a:r>
          </a:p>
          <a:p>
            <a:pPr marL="0" indent="0">
              <a:spcBef>
                <a:spcPts val="2400"/>
              </a:spcBef>
              <a:buNone/>
            </a:pPr>
            <a:r>
              <a:rPr lang="en-US" sz="4000" dirty="0">
                <a:latin typeface="Segoe UI Light" pitchFamily="34" charset="0"/>
              </a:rPr>
              <a:t>It’s easy to do client-side validation in ASP.NET MVC</a:t>
            </a:r>
          </a:p>
        </p:txBody>
      </p:sp>
      <p:sp>
        <p:nvSpPr>
          <p:cNvPr id="6" name="Rectangle 5"/>
          <p:cNvSpPr/>
          <p:nvPr/>
        </p:nvSpPr>
        <p:spPr>
          <a:xfrm>
            <a:off x="3382623" y="3570406"/>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Validation Rules</a:t>
            </a:r>
          </a:p>
        </p:txBody>
      </p:sp>
      <p:sp>
        <p:nvSpPr>
          <p:cNvPr id="7" name="Rectangle 6"/>
          <p:cNvSpPr/>
          <p:nvPr/>
        </p:nvSpPr>
        <p:spPr>
          <a:xfrm>
            <a:off x="7096553" y="2628184"/>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Server Side Validation</a:t>
            </a:r>
          </a:p>
        </p:txBody>
      </p:sp>
      <p:sp>
        <p:nvSpPr>
          <p:cNvPr id="8" name="Rectangle 7"/>
          <p:cNvSpPr/>
          <p:nvPr/>
        </p:nvSpPr>
        <p:spPr>
          <a:xfrm>
            <a:off x="7096553" y="4512628"/>
            <a:ext cx="1737360" cy="17373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Client-side Validation</a:t>
            </a:r>
          </a:p>
        </p:txBody>
      </p:sp>
      <p:sp>
        <p:nvSpPr>
          <p:cNvPr id="9" name="Right Arrow 8"/>
          <p:cNvSpPr/>
          <p:nvPr/>
        </p:nvSpPr>
        <p:spPr>
          <a:xfrm rot="20227101">
            <a:off x="5324856" y="3833715"/>
            <a:ext cx="1612291" cy="3048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
        <p:nvSpPr>
          <p:cNvPr id="10" name="Right Arrow 9"/>
          <p:cNvSpPr/>
          <p:nvPr/>
        </p:nvSpPr>
        <p:spPr>
          <a:xfrm rot="1732870">
            <a:off x="5322564" y="4811492"/>
            <a:ext cx="1616874" cy="3048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8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403739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Unobtrusive Client-Side Validation</a:t>
            </a:r>
            <a:endParaRPr lang="en-US" dirty="0"/>
          </a:p>
        </p:txBody>
      </p:sp>
      <p:sp>
        <p:nvSpPr>
          <p:cNvPr id="6" name="Content Placeholder 2"/>
          <p:cNvSpPr txBox="1">
            <a:spLocks/>
          </p:cNvSpPr>
          <p:nvPr/>
        </p:nvSpPr>
        <p:spPr>
          <a:xfrm>
            <a:off x="517525" y="1618373"/>
            <a:ext cx="11158538" cy="457200"/>
          </a:xfrm>
          <a:prstGeom prst="rect">
            <a:avLst/>
          </a:prstGeom>
          <a:noFill/>
          <a:ln>
            <a:noFill/>
            <a:headEnd type="none" w="med" len="med"/>
            <a:tailEnd type="none" w="med" len="med"/>
          </a:ln>
          <a:effectLst/>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solidFill>
                  <a:schemeClr val="accent2">
                    <a:alpha val="99000"/>
                  </a:schemeClr>
                </a:solidFill>
              </a:rPr>
              <a:t>ASP.NET MVC 2: Obtrusive Validation</a:t>
            </a:r>
          </a:p>
          <a:p>
            <a:endParaRPr lang="en-US" dirty="0" smtClean="0">
              <a:solidFill>
                <a:schemeClr val="accent2">
                  <a:alpha val="99000"/>
                </a:schemeClr>
              </a:solidFill>
            </a:endParaRPr>
          </a:p>
          <a:p>
            <a:endParaRPr lang="en-US" dirty="0">
              <a:solidFill>
                <a:schemeClr val="accent2">
                  <a:alpha val="99000"/>
                </a:schemeClr>
              </a:solidFill>
            </a:endParaRPr>
          </a:p>
        </p:txBody>
      </p:sp>
      <p:sp>
        <p:nvSpPr>
          <p:cNvPr id="7" name="TextBox 6"/>
          <p:cNvSpPr txBox="1"/>
          <p:nvPr/>
        </p:nvSpPr>
        <p:spPr>
          <a:xfrm>
            <a:off x="508794" y="2199323"/>
            <a:ext cx="11158538" cy="769441"/>
          </a:xfrm>
          <a:prstGeom prst="rect">
            <a:avLst/>
          </a:prstGeom>
          <a:no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100" b="1" dirty="0" smtClean="0">
                <a:solidFill>
                  <a:schemeClr val="tx2"/>
                </a:solidFill>
                <a:latin typeface="Courier New" pitchFamily="49" charset="0"/>
                <a:cs typeface="Courier New" pitchFamily="49" charset="0"/>
              </a:rPr>
              <a:t> </a:t>
            </a:r>
            <a:r>
              <a:rPr lang="en-US" sz="1100" b="1" dirty="0">
                <a:solidFill>
                  <a:schemeClr val="tx2"/>
                </a:solidFill>
                <a:latin typeface="Courier New" pitchFamily="49" charset="0"/>
                <a:cs typeface="Courier New" pitchFamily="49" charset="0"/>
              </a:rPr>
              <a:t>&lt;script type="text/</a:t>
            </a:r>
            <a:r>
              <a:rPr lang="en-US" sz="1100" b="1" dirty="0" err="1">
                <a:solidFill>
                  <a:schemeClr val="tx2"/>
                </a:solidFill>
                <a:latin typeface="Courier New" pitchFamily="49" charset="0"/>
                <a:cs typeface="Courier New" pitchFamily="49" charset="0"/>
              </a:rPr>
              <a:t>javascript</a:t>
            </a:r>
            <a:r>
              <a:rPr lang="en-US" sz="1100" b="1" dirty="0">
                <a:solidFill>
                  <a:schemeClr val="tx2"/>
                </a:solidFill>
                <a:latin typeface="Courier New" pitchFamily="49" charset="0"/>
                <a:cs typeface="Courier New" pitchFamily="49" charset="0"/>
              </a:rPr>
              <a:t>"&gt; //&lt;![CDATA[if (!</a:t>
            </a:r>
            <a:r>
              <a:rPr lang="en-US" sz="1100" b="1" dirty="0" err="1">
                <a:solidFill>
                  <a:schemeClr val="tx2"/>
                </a:solidFill>
                <a:latin typeface="Courier New" pitchFamily="49" charset="0"/>
                <a:cs typeface="Courier New" pitchFamily="49" charset="0"/>
              </a:rPr>
              <a:t>window.mvcClientValidationMetadata</a:t>
            </a:r>
            <a:r>
              <a:rPr lang="en-US" sz="1100" b="1" dirty="0">
                <a:solidFill>
                  <a:schemeClr val="tx2"/>
                </a:solidFill>
                <a:latin typeface="Courier New" pitchFamily="49" charset="0"/>
                <a:cs typeface="Courier New" pitchFamily="49" charset="0"/>
              </a:rPr>
              <a:t>) { </a:t>
            </a:r>
            <a:r>
              <a:rPr lang="en-US" sz="1100" b="1" dirty="0" err="1">
                <a:solidFill>
                  <a:schemeClr val="tx2"/>
                </a:solidFill>
                <a:latin typeface="Courier New" pitchFamily="49" charset="0"/>
                <a:cs typeface="Courier New" pitchFamily="49" charset="0"/>
              </a:rPr>
              <a:t>window.mvcClientValidationMetadata</a:t>
            </a:r>
            <a:r>
              <a:rPr lang="en-US" sz="1100" b="1" dirty="0">
                <a:solidFill>
                  <a:schemeClr val="tx2"/>
                </a:solidFill>
                <a:latin typeface="Courier New" pitchFamily="49" charset="0"/>
                <a:cs typeface="Courier New" pitchFamily="49" charset="0"/>
              </a:rPr>
              <a:t> = []; }</a:t>
            </a:r>
            <a:r>
              <a:rPr lang="en-US" sz="1100" b="1" dirty="0" err="1">
                <a:solidFill>
                  <a:schemeClr val="tx2"/>
                </a:solidFill>
                <a:latin typeface="Courier New" pitchFamily="49" charset="0"/>
                <a:cs typeface="Courier New" pitchFamily="49" charset="0"/>
              </a:rPr>
              <a:t>window.mvcClientValidationMetadata.push</a:t>
            </a:r>
            <a:r>
              <a:rPr lang="en-US" sz="1100" b="1" dirty="0">
                <a:solidFill>
                  <a:schemeClr val="tx2"/>
                </a:solidFill>
                <a:latin typeface="Courier New" pitchFamily="49" charset="0"/>
                <a:cs typeface="Courier New" pitchFamily="49" charset="0"/>
              </a:rPr>
              <a:t>({"Fields":[{"FieldName":"FirstName","ReplaceValidationMessageContents":true,"ValidationMessageId":"FirstName_validationMessage","ValidationRules":[{"</a:t>
            </a:r>
            <a:r>
              <a:rPr lang="en-US" sz="1100" b="1" dirty="0" err="1">
                <a:solidFill>
                  <a:schemeClr val="tx2"/>
                </a:solidFill>
                <a:latin typeface="Courier New" pitchFamily="49" charset="0"/>
                <a:cs typeface="Courier New" pitchFamily="49" charset="0"/>
              </a:rPr>
              <a:t>ErrorMessage</a:t>
            </a:r>
            <a:r>
              <a:rPr lang="en-US" sz="1100" b="1" dirty="0">
                <a:solidFill>
                  <a:schemeClr val="tx2"/>
                </a:solidFill>
                <a:latin typeface="Courier New" pitchFamily="49" charset="0"/>
                <a:cs typeface="Courier New" pitchFamily="49" charset="0"/>
              </a:rPr>
              <a:t>":"The </a:t>
            </a:r>
            <a:r>
              <a:rPr lang="en-US" sz="1100" b="1" dirty="0" err="1">
                <a:solidFill>
                  <a:schemeClr val="tx2"/>
                </a:solidFill>
                <a:latin typeface="Courier New" pitchFamily="49" charset="0"/>
                <a:cs typeface="Courier New" pitchFamily="49" charset="0"/>
              </a:rPr>
              <a:t>FirstName</a:t>
            </a:r>
            <a:r>
              <a:rPr lang="en-US" sz="1100" b="1" dirty="0">
                <a:solidFill>
                  <a:schemeClr val="tx2"/>
                </a:solidFill>
                <a:latin typeface="Courier New" pitchFamily="49" charset="0"/>
                <a:cs typeface="Courier New" pitchFamily="49" charset="0"/>
              </a:rPr>
              <a:t> field is required</a:t>
            </a:r>
            <a:r>
              <a:rPr lang="en-US" sz="1100" b="1" dirty="0" smtClean="0">
                <a:solidFill>
                  <a:schemeClr val="tx2"/>
                </a:solidFill>
                <a:latin typeface="Courier New" pitchFamily="49" charset="0"/>
                <a:cs typeface="Courier New" pitchFamily="49" charset="0"/>
              </a:rPr>
              <a:t>.","":</a:t>
            </a:r>
            <a:r>
              <a:rPr lang="en-US" sz="1100" b="1" dirty="0">
                <a:solidFill>
                  <a:schemeClr val="tx2"/>
                </a:solidFill>
                <a:latin typeface="Courier New" pitchFamily="49" charset="0"/>
                <a:cs typeface="Courier New" pitchFamily="49" charset="0"/>
              </a:rPr>
              <a:t>true,"ValidationSummaryId":"</a:t>
            </a:r>
            <a:r>
              <a:rPr lang="en-US" sz="1100" b="1" dirty="0" err="1">
                <a:solidFill>
                  <a:schemeClr val="tx2"/>
                </a:solidFill>
                <a:latin typeface="Courier New" pitchFamily="49" charset="0"/>
                <a:cs typeface="Courier New" pitchFamily="49" charset="0"/>
              </a:rPr>
              <a:t>validationSummary</a:t>
            </a:r>
            <a:r>
              <a:rPr lang="en-US" sz="1100" b="1" dirty="0" smtClean="0">
                <a:solidFill>
                  <a:schemeClr val="tx2"/>
                </a:solidFill>
                <a:latin typeface="Courier New" pitchFamily="49" charset="0"/>
                <a:cs typeface="Courier New" pitchFamily="49" charset="0"/>
              </a:rPr>
              <a:t>"}); etc.</a:t>
            </a:r>
            <a:endParaRPr lang="en-US" sz="1100" b="1" dirty="0">
              <a:solidFill>
                <a:schemeClr val="tx2"/>
              </a:solidFill>
              <a:latin typeface="Courier New" pitchFamily="49" charset="0"/>
              <a:cs typeface="Courier New" pitchFamily="49" charset="0"/>
            </a:endParaRPr>
          </a:p>
        </p:txBody>
      </p:sp>
      <p:sp>
        <p:nvSpPr>
          <p:cNvPr id="8" name="Content Placeholder 2"/>
          <p:cNvSpPr txBox="1">
            <a:spLocks/>
          </p:cNvSpPr>
          <p:nvPr/>
        </p:nvSpPr>
        <p:spPr>
          <a:xfrm>
            <a:off x="538397" y="3475271"/>
            <a:ext cx="10969943" cy="457200"/>
          </a:xfrm>
          <a:prstGeom prst="rect">
            <a:avLst/>
          </a:prstGeom>
          <a:noFill/>
          <a:ln>
            <a:noFill/>
            <a:headEnd type="none" w="med" len="med"/>
            <a:tailEnd type="none" w="med" len="med"/>
          </a:ln>
          <a:effectLst/>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solidFill>
                  <a:schemeClr val="accent2">
                    <a:alpha val="99000"/>
                  </a:schemeClr>
                </a:solidFill>
              </a:rPr>
              <a:t>ASP.NET MVC 3: Unobtrusive Validation</a:t>
            </a:r>
          </a:p>
          <a:p>
            <a:endParaRPr lang="en-US" dirty="0" smtClean="0">
              <a:solidFill>
                <a:schemeClr val="accent2">
                  <a:alpha val="99000"/>
                </a:schemeClr>
              </a:solidFill>
            </a:endParaRPr>
          </a:p>
          <a:p>
            <a:endParaRPr lang="en-US" dirty="0">
              <a:solidFill>
                <a:schemeClr val="accent2">
                  <a:alpha val="99000"/>
                </a:schemeClr>
              </a:solidFill>
            </a:endParaRPr>
          </a:p>
        </p:txBody>
      </p:sp>
      <p:sp>
        <p:nvSpPr>
          <p:cNvPr id="9" name="TextBox 8"/>
          <p:cNvSpPr txBox="1"/>
          <p:nvPr/>
        </p:nvSpPr>
        <p:spPr>
          <a:xfrm>
            <a:off x="519111" y="4102145"/>
            <a:ext cx="11158538" cy="600164"/>
          </a:xfrm>
          <a:prstGeom prst="rect">
            <a:avLst/>
          </a:prstGeom>
          <a:no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100" b="1" dirty="0">
                <a:solidFill>
                  <a:schemeClr val="tx2"/>
                </a:solidFill>
                <a:latin typeface="Courier New" pitchFamily="49" charset="0"/>
                <a:cs typeface="Courier New" pitchFamily="49" charset="0"/>
              </a:rPr>
              <a:t>&lt;input class="text-box single-line"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="true"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-number="The field Age must be a number."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-range="The field Age must be between 1 and 130."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-range-max="130"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-range-min="1" data-</a:t>
            </a:r>
            <a:r>
              <a:rPr lang="en-US" sz="1100" b="1" dirty="0" err="1">
                <a:solidFill>
                  <a:schemeClr val="tx2"/>
                </a:solidFill>
                <a:latin typeface="Courier New" pitchFamily="49" charset="0"/>
                <a:cs typeface="Courier New" pitchFamily="49" charset="0"/>
              </a:rPr>
              <a:t>val</a:t>
            </a:r>
            <a:r>
              <a:rPr lang="en-US" sz="1100" b="1" dirty="0">
                <a:solidFill>
                  <a:schemeClr val="tx2"/>
                </a:solidFill>
                <a:latin typeface="Courier New" pitchFamily="49" charset="0"/>
                <a:cs typeface="Courier New" pitchFamily="49" charset="0"/>
              </a:rPr>
              <a:t>-required="The Age field is required." id="Age" name="Age" type="text" value="" </a:t>
            </a:r>
            <a:r>
              <a:rPr lang="en-US" sz="1100" b="1" dirty="0" smtClean="0">
                <a:solidFill>
                  <a:schemeClr val="tx2"/>
                </a:solidFill>
                <a:latin typeface="Courier New" pitchFamily="49" charset="0"/>
                <a:cs typeface="Courier New" pitchFamily="49" charset="0"/>
              </a:rPr>
              <a:t>/&gt;</a:t>
            </a:r>
          </a:p>
        </p:txBody>
      </p:sp>
    </p:spTree>
    <p:extLst>
      <p:ext uri="{BB962C8B-B14F-4D97-AF65-F5344CB8AC3E}">
        <p14:creationId xmlns:p14="http://schemas.microsoft.com/office/powerpoint/2010/main" val="1076125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Client side validation</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85391359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Remote Validation</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26937" y="1350336"/>
            <a:ext cx="6334950" cy="4640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72140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Remote validation</a:t>
            </a:r>
            <a:endParaRPr lang="en-US" dirty="0"/>
          </a:p>
        </p:txBody>
      </p:sp>
      <p:sp>
        <p:nvSpPr>
          <p:cNvPr id="4" name="Subtitle 3"/>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6250740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4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MVC 4.0</a:t>
            </a:r>
            <a:endParaRPr lang="en-US" dirty="0"/>
          </a:p>
        </p:txBody>
      </p:sp>
      <p:sp>
        <p:nvSpPr>
          <p:cNvPr id="6"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Dependency Injection?</a:t>
            </a:r>
            <a:endParaRPr lang="en-US" dirty="0"/>
          </a:p>
        </p:txBody>
      </p:sp>
      <p:sp>
        <p:nvSpPr>
          <p:cNvPr id="3" name="Content Placeholder 2"/>
          <p:cNvSpPr>
            <a:spLocks noGrp="1"/>
          </p:cNvSpPr>
          <p:nvPr>
            <p:ph idx="4294967295"/>
          </p:nvPr>
        </p:nvSpPr>
        <p:spPr>
          <a:xfrm>
            <a:off x="525463" y="1513072"/>
            <a:ext cx="11150600" cy="1802219"/>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The problem with explicit dependencies</a:t>
            </a:r>
          </a:p>
          <a:p>
            <a:pPr marL="460375" lvl="1" indent="0">
              <a:buNone/>
            </a:pPr>
            <a:r>
              <a:rPr lang="en-US" sz="4000" dirty="0">
                <a:latin typeface="Segoe UI Light" pitchFamily="34" charset="0"/>
              </a:rPr>
              <a:t>Tightly coupled</a:t>
            </a:r>
          </a:p>
          <a:p>
            <a:pPr marL="460375" lvl="1" indent="0">
              <a:buNone/>
            </a:pPr>
            <a:r>
              <a:rPr lang="en-US" sz="4000" dirty="0">
                <a:latin typeface="Segoe UI Light" pitchFamily="34" charset="0"/>
              </a:rPr>
              <a:t>Hard to test</a:t>
            </a:r>
          </a:p>
          <a:p>
            <a:pPr marL="460375" lvl="1" indent="0">
              <a:buNone/>
            </a:pPr>
            <a:r>
              <a:rPr lang="en-US" sz="4000" dirty="0">
                <a:latin typeface="Segoe UI Light" pitchFamily="34" charset="0"/>
              </a:rPr>
              <a:t>Hard to change</a:t>
            </a:r>
          </a:p>
          <a:p>
            <a:pPr marL="457200" lvl="1" indent="0">
              <a:buNone/>
            </a:pPr>
            <a:endParaRPr lang="en-US" sz="4400" dirty="0" smtClean="0">
              <a:latin typeface="Segoe UI Light" pitchFamily="34" charset="0"/>
            </a:endParaRPr>
          </a:p>
          <a:p>
            <a:pPr marL="457200" lvl="1" indent="0">
              <a:buNone/>
            </a:pPr>
            <a:endParaRPr lang="en-US" sz="4400" dirty="0" smtClean="0">
              <a:latin typeface="Segoe UI Light" pitchFamily="34" charset="0"/>
            </a:endParaRPr>
          </a:p>
          <a:p>
            <a:pPr marL="457200" lvl="1" indent="0">
              <a:buNone/>
            </a:pPr>
            <a:endParaRPr lang="en-US" sz="4400" dirty="0">
              <a:latin typeface="Segoe UI Light" pitchFamily="34" charset="0"/>
            </a:endParaRPr>
          </a:p>
        </p:txBody>
      </p:sp>
      <p:sp>
        <p:nvSpPr>
          <p:cNvPr id="5" name="TextBox 7"/>
          <p:cNvSpPr txBox="1"/>
          <p:nvPr/>
        </p:nvSpPr>
        <p:spPr>
          <a:xfrm>
            <a:off x="2482202" y="4680328"/>
            <a:ext cx="7211721" cy="1569660"/>
          </a:xfrm>
          <a:prstGeom prst="rect">
            <a:avLst/>
          </a:prstGeom>
          <a:solidFill>
            <a:schemeClr val="accent6"/>
          </a:solidFill>
          <a:ln w="12700">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b="1" dirty="0">
                <a:solidFill>
                  <a:schemeClr val="bg1"/>
                </a:solidFill>
                <a:latin typeface="Consolas" pitchFamily="49" charset="0"/>
                <a:cs typeface="Consolas" pitchFamily="49" charset="0"/>
              </a:rPr>
              <a:t>public class </a:t>
            </a:r>
            <a:r>
              <a:rPr lang="en-US" sz="1600" b="1" dirty="0" err="1" smtClean="0">
                <a:solidFill>
                  <a:schemeClr val="bg1"/>
                </a:solidFill>
                <a:latin typeface="Consolas" pitchFamily="49" charset="0"/>
                <a:cs typeface="Consolas" pitchFamily="49" charset="0"/>
              </a:rPr>
              <a:t>BlogController</a:t>
            </a:r>
            <a:r>
              <a:rPr lang="en-US" sz="1600" b="1" dirty="0" smtClean="0">
                <a:solidFill>
                  <a:schemeClr val="bg1"/>
                </a:solidFill>
                <a:latin typeface="Consolas" pitchFamily="49" charset="0"/>
                <a:cs typeface="Consolas" pitchFamily="49" charset="0"/>
              </a:rPr>
              <a:t> </a:t>
            </a:r>
            <a:r>
              <a:rPr lang="en-US" sz="1600" b="1" dirty="0">
                <a:solidFill>
                  <a:schemeClr val="bg1"/>
                </a:solidFill>
                <a:latin typeface="Consolas" pitchFamily="49" charset="0"/>
                <a:cs typeface="Consolas" pitchFamily="49" charset="0"/>
              </a:rPr>
              <a:t>: Controller</a:t>
            </a:r>
          </a:p>
          <a:p>
            <a:r>
              <a:rPr lang="en-US" sz="1600" b="1" dirty="0">
                <a:solidFill>
                  <a:schemeClr val="bg1"/>
                </a:solidFill>
                <a:latin typeface="Consolas" pitchFamily="49" charset="0"/>
                <a:cs typeface="Consolas" pitchFamily="49" charset="0"/>
              </a:rPr>
              <a:t>{</a:t>
            </a:r>
          </a:p>
          <a:p>
            <a:r>
              <a:rPr lang="en-US" sz="1600" b="1" dirty="0">
                <a:latin typeface="Consolas" pitchFamily="49" charset="0"/>
                <a:cs typeface="Consolas" pitchFamily="49" charset="0"/>
              </a:rPr>
              <a:t>   </a:t>
            </a:r>
            <a:r>
              <a:rPr lang="en-US" sz="1600" b="1" dirty="0">
                <a:solidFill>
                  <a:schemeClr val="accent1">
                    <a:lumMod val="60000"/>
                    <a:lumOff val="40000"/>
                  </a:schemeClr>
                </a:solidFill>
                <a:latin typeface="Consolas" pitchFamily="49" charset="0"/>
                <a:cs typeface="Consolas" pitchFamily="49" charset="0"/>
              </a:rPr>
              <a:t>var repository = new </a:t>
            </a:r>
            <a:r>
              <a:rPr lang="en-US" sz="1600" b="1" dirty="0" err="1">
                <a:solidFill>
                  <a:schemeClr val="accent1">
                    <a:lumMod val="60000"/>
                    <a:lumOff val="40000"/>
                  </a:schemeClr>
                </a:solidFill>
                <a:latin typeface="Consolas" pitchFamily="49" charset="0"/>
                <a:cs typeface="Consolas" pitchFamily="49" charset="0"/>
              </a:rPr>
              <a:t>BlogRepository</a:t>
            </a:r>
            <a:r>
              <a:rPr lang="en-US" sz="1600" b="1" dirty="0">
                <a:solidFill>
                  <a:schemeClr val="accent1">
                    <a:lumMod val="60000"/>
                    <a:lumOff val="40000"/>
                  </a:schemeClr>
                </a:solidFill>
                <a:latin typeface="Consolas" pitchFamily="49" charset="0"/>
                <a:cs typeface="Consolas" pitchFamily="49" charset="0"/>
              </a:rPr>
              <a:t>();</a:t>
            </a:r>
          </a:p>
          <a:p>
            <a:r>
              <a:rPr lang="en-US" sz="1600" b="1" dirty="0">
                <a:latin typeface="Consolas" pitchFamily="49" charset="0"/>
                <a:cs typeface="Consolas" pitchFamily="49" charset="0"/>
              </a:rPr>
              <a:t>  </a:t>
            </a:r>
            <a:r>
              <a:rPr lang="en-US" sz="1600" b="1" dirty="0">
                <a:solidFill>
                  <a:schemeClr val="tx2"/>
                </a:solidFill>
                <a:latin typeface="Consolas" pitchFamily="49" charset="0"/>
                <a:cs typeface="Consolas" pitchFamily="49" charset="0"/>
              </a:rPr>
              <a:t> </a:t>
            </a:r>
            <a:r>
              <a:rPr lang="en-US" sz="1600" b="1" dirty="0">
                <a:solidFill>
                  <a:schemeClr val="bg1"/>
                </a:solidFill>
                <a:latin typeface="Consolas" pitchFamily="49" charset="0"/>
                <a:cs typeface="Consolas" pitchFamily="49" charset="0"/>
              </a:rPr>
              <a:t>public ActionResult Details(</a:t>
            </a:r>
            <a:r>
              <a:rPr lang="en-US" sz="1600" b="1" dirty="0" err="1">
                <a:solidFill>
                  <a:schemeClr val="bg1"/>
                </a:solidFill>
                <a:latin typeface="Consolas" pitchFamily="49" charset="0"/>
                <a:cs typeface="Consolas" pitchFamily="49" charset="0"/>
              </a:rPr>
              <a:t>int</a:t>
            </a:r>
            <a:r>
              <a:rPr lang="en-US" sz="1600" b="1" dirty="0">
                <a:solidFill>
                  <a:schemeClr val="bg1"/>
                </a:solidFill>
                <a:latin typeface="Consolas" pitchFamily="49" charset="0"/>
                <a:cs typeface="Consolas" pitchFamily="49" charset="0"/>
              </a:rPr>
              <a:t> id)</a:t>
            </a:r>
          </a:p>
          <a:p>
            <a:r>
              <a:rPr lang="en-US" sz="1600" b="1" dirty="0">
                <a:solidFill>
                  <a:schemeClr val="bg1"/>
                </a:solidFill>
                <a:latin typeface="Consolas" pitchFamily="49" charset="0"/>
                <a:cs typeface="Consolas" pitchFamily="49" charset="0"/>
              </a:rPr>
              <a:t>   …</a:t>
            </a:r>
          </a:p>
          <a:p>
            <a:r>
              <a:rPr lang="en-US" sz="1600" b="1"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4319848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Dependency Injection</a:t>
            </a:r>
            <a:endParaRPr lang="en-US" dirty="0"/>
          </a:p>
        </p:txBody>
      </p:sp>
      <p:sp>
        <p:nvSpPr>
          <p:cNvPr id="7" name="Content Placeholder 1"/>
          <p:cNvSpPr>
            <a:spLocks noGrp="1"/>
          </p:cNvSpPr>
          <p:nvPr>
            <p:ph idx="4294967295"/>
          </p:nvPr>
        </p:nvSpPr>
        <p:spPr>
          <a:xfrm>
            <a:off x="517526" y="1600200"/>
            <a:ext cx="11158537" cy="1504507"/>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Inversion of control</a:t>
            </a:r>
          </a:p>
          <a:p>
            <a:pPr marL="460375" lvl="1" indent="0">
              <a:buNone/>
            </a:pPr>
            <a:r>
              <a:rPr lang="en-US" sz="4000" dirty="0">
                <a:latin typeface="Segoe UI Light" pitchFamily="34" charset="0"/>
              </a:rPr>
              <a:t>I need a repository, you supply it</a:t>
            </a:r>
          </a:p>
          <a:p>
            <a:pPr marL="460375" lvl="1" indent="0">
              <a:buNone/>
            </a:pPr>
            <a:r>
              <a:rPr lang="en-US" sz="4000" dirty="0">
                <a:latin typeface="Segoe UI Light" pitchFamily="34" charset="0"/>
              </a:rPr>
              <a:t>Configurable, extensible, testable</a:t>
            </a:r>
          </a:p>
        </p:txBody>
      </p:sp>
      <p:sp>
        <p:nvSpPr>
          <p:cNvPr id="4" name="Freeform 15"/>
          <p:cNvSpPr>
            <a:spLocks noEditPoints="1"/>
          </p:cNvSpPr>
          <p:nvPr/>
        </p:nvSpPr>
        <p:spPr bwMode="black">
          <a:xfrm>
            <a:off x="10005238" y="4585188"/>
            <a:ext cx="1662888" cy="1664800"/>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7036082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1470" y="1418094"/>
            <a:ext cx="8125884" cy="548640"/>
            <a:chOff x="2031470" y="1418094"/>
            <a:chExt cx="8125884" cy="548640"/>
          </a:xfrm>
        </p:grpSpPr>
        <p:sp>
          <p:nvSpPr>
            <p:cNvPr id="6" name="Rectangle 5"/>
            <p:cNvSpPr/>
            <p:nvPr/>
          </p:nvSpPr>
          <p:spPr>
            <a:xfrm>
              <a:off x="4956787" y="141809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registering &amp; injecting controller factories</a:t>
              </a:r>
            </a:p>
            <a:p>
              <a:pPr marL="0" lvl="1" defTabSz="577850">
                <a:lnSpc>
                  <a:spcPct val="90000"/>
                </a:lnSpc>
                <a:spcBef>
                  <a:spcPct val="0"/>
                </a:spcBef>
                <a:spcAft>
                  <a:spcPct val="15000"/>
                </a:spcAft>
              </a:pPr>
              <a:r>
                <a:rPr lang="en-US" sz="1400" dirty="0">
                  <a:gradFill>
                    <a:gsLst>
                      <a:gs pos="0">
                        <a:srgbClr val="595959"/>
                      </a:gs>
                      <a:gs pos="86000">
                        <a:srgbClr val="595959"/>
                      </a:gs>
                    </a:gsLst>
                    <a:lin ang="5400000" scaled="0"/>
                  </a:gradFill>
                </a:rPr>
                <a:t>injecting controllers</a:t>
              </a:r>
            </a:p>
          </p:txBody>
        </p:sp>
        <p:sp>
          <p:nvSpPr>
            <p:cNvPr id="7" name="Rectangle 6"/>
            <p:cNvSpPr/>
            <p:nvPr/>
          </p:nvSpPr>
          <p:spPr>
            <a:xfrm>
              <a:off x="2031470" y="141809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Controllers</a:t>
              </a:r>
            </a:p>
          </p:txBody>
        </p:sp>
      </p:grpSp>
      <p:grpSp>
        <p:nvGrpSpPr>
          <p:cNvPr id="5" name="Group 4"/>
          <p:cNvGrpSpPr/>
          <p:nvPr/>
        </p:nvGrpSpPr>
        <p:grpSpPr>
          <a:xfrm>
            <a:off x="2031470" y="2130390"/>
            <a:ext cx="8125884" cy="548640"/>
            <a:chOff x="2031470" y="2130390"/>
            <a:chExt cx="8125884" cy="548640"/>
          </a:xfrm>
        </p:grpSpPr>
        <p:sp>
          <p:nvSpPr>
            <p:cNvPr id="8" name="Rectangle 7"/>
            <p:cNvSpPr/>
            <p:nvPr/>
          </p:nvSpPr>
          <p:spPr>
            <a:xfrm>
              <a:off x="4956787" y="213039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 view engines</a:t>
              </a:r>
            </a:p>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injecting dependencies into view pages</a:t>
              </a:r>
            </a:p>
          </p:txBody>
        </p:sp>
        <p:sp>
          <p:nvSpPr>
            <p:cNvPr id="9" name="Rectangle 8"/>
            <p:cNvSpPr/>
            <p:nvPr/>
          </p:nvSpPr>
          <p:spPr>
            <a:xfrm>
              <a:off x="2031470" y="213039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Views</a:t>
              </a:r>
            </a:p>
          </p:txBody>
        </p:sp>
      </p:grpSp>
      <p:grpSp>
        <p:nvGrpSpPr>
          <p:cNvPr id="20" name="Group 19"/>
          <p:cNvGrpSpPr/>
          <p:nvPr/>
        </p:nvGrpSpPr>
        <p:grpSpPr>
          <a:xfrm>
            <a:off x="2031470" y="2842686"/>
            <a:ext cx="8125884" cy="548640"/>
            <a:chOff x="2031470" y="2842686"/>
            <a:chExt cx="8125884" cy="548640"/>
          </a:xfrm>
        </p:grpSpPr>
        <p:sp>
          <p:nvSpPr>
            <p:cNvPr id="10" name="Rectangle 9"/>
            <p:cNvSpPr/>
            <p:nvPr/>
          </p:nvSpPr>
          <p:spPr>
            <a:xfrm>
              <a:off x="4956787" y="2842686"/>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locating &amp; injecting filters</a:t>
              </a:r>
            </a:p>
          </p:txBody>
        </p:sp>
        <p:sp>
          <p:nvSpPr>
            <p:cNvPr id="11" name="Rectangle 10"/>
            <p:cNvSpPr/>
            <p:nvPr/>
          </p:nvSpPr>
          <p:spPr>
            <a:xfrm>
              <a:off x="2031470" y="2842686"/>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Action Filters</a:t>
              </a:r>
            </a:p>
          </p:txBody>
        </p:sp>
      </p:grpSp>
      <p:grpSp>
        <p:nvGrpSpPr>
          <p:cNvPr id="21" name="Group 20"/>
          <p:cNvGrpSpPr/>
          <p:nvPr/>
        </p:nvGrpSpPr>
        <p:grpSpPr>
          <a:xfrm>
            <a:off x="2031470" y="3554982"/>
            <a:ext cx="8125884" cy="548640"/>
            <a:chOff x="2031470" y="3554982"/>
            <a:chExt cx="8125884" cy="548640"/>
          </a:xfrm>
        </p:grpSpPr>
        <p:sp>
          <p:nvSpPr>
            <p:cNvPr id="12" name="Rectangle 11"/>
            <p:cNvSpPr/>
            <p:nvPr/>
          </p:nvSpPr>
          <p:spPr>
            <a:xfrm>
              <a:off x="4956787" y="3554982"/>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3" name="Rectangle 12"/>
            <p:cNvSpPr/>
            <p:nvPr/>
          </p:nvSpPr>
          <p:spPr>
            <a:xfrm>
              <a:off x="2031470" y="3554982"/>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Binders</a:t>
              </a:r>
            </a:p>
          </p:txBody>
        </p:sp>
      </p:grpSp>
      <p:grpSp>
        <p:nvGrpSpPr>
          <p:cNvPr id="22" name="Group 21"/>
          <p:cNvGrpSpPr/>
          <p:nvPr/>
        </p:nvGrpSpPr>
        <p:grpSpPr>
          <a:xfrm>
            <a:off x="2031470" y="4267278"/>
            <a:ext cx="8125884" cy="548640"/>
            <a:chOff x="2031470" y="4267278"/>
            <a:chExt cx="8125884" cy="548640"/>
          </a:xfrm>
        </p:grpSpPr>
        <p:sp>
          <p:nvSpPr>
            <p:cNvPr id="14" name="Rectangle 13"/>
            <p:cNvSpPr/>
            <p:nvPr/>
          </p:nvSpPr>
          <p:spPr>
            <a:xfrm>
              <a:off x="4956787" y="4267278"/>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5" name="Rectangle 14"/>
            <p:cNvSpPr/>
            <p:nvPr/>
          </p:nvSpPr>
          <p:spPr>
            <a:xfrm>
              <a:off x="2031470" y="4267278"/>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Value Providers</a:t>
              </a:r>
            </a:p>
          </p:txBody>
        </p:sp>
      </p:grpSp>
      <p:grpSp>
        <p:nvGrpSpPr>
          <p:cNvPr id="23" name="Group 22"/>
          <p:cNvGrpSpPr/>
          <p:nvPr/>
        </p:nvGrpSpPr>
        <p:grpSpPr>
          <a:xfrm>
            <a:off x="2031470" y="4979574"/>
            <a:ext cx="8125884" cy="548640"/>
            <a:chOff x="2031470" y="4979574"/>
            <a:chExt cx="8125884" cy="548640"/>
          </a:xfrm>
        </p:grpSpPr>
        <p:sp>
          <p:nvSpPr>
            <p:cNvPr id="16" name="Rectangle 15"/>
            <p:cNvSpPr/>
            <p:nvPr/>
          </p:nvSpPr>
          <p:spPr>
            <a:xfrm>
              <a:off x="4956787" y="4979574"/>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7" name="Rectangle 16"/>
            <p:cNvSpPr/>
            <p:nvPr/>
          </p:nvSpPr>
          <p:spPr>
            <a:xfrm>
              <a:off x="2031470" y="4979574"/>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dirty="0">
                  <a:latin typeface="Consolas" pitchFamily="49" charset="0"/>
                  <a:cs typeface="Consolas" pitchFamily="49" charset="0"/>
                </a:rPr>
                <a:t>Validation Providers</a:t>
              </a:r>
            </a:p>
          </p:txBody>
        </p:sp>
      </p:grpSp>
      <p:grpSp>
        <p:nvGrpSpPr>
          <p:cNvPr id="24" name="Group 23"/>
          <p:cNvGrpSpPr/>
          <p:nvPr/>
        </p:nvGrpSpPr>
        <p:grpSpPr>
          <a:xfrm>
            <a:off x="2031470" y="5691870"/>
            <a:ext cx="8125884" cy="548640"/>
            <a:chOff x="2031470" y="5691870"/>
            <a:chExt cx="8125884" cy="548640"/>
          </a:xfrm>
        </p:grpSpPr>
        <p:sp>
          <p:nvSpPr>
            <p:cNvPr id="18" name="Rectangle 17"/>
            <p:cNvSpPr/>
            <p:nvPr/>
          </p:nvSpPr>
          <p:spPr>
            <a:xfrm>
              <a:off x="4956787" y="5691870"/>
              <a:ext cx="5200567" cy="548640"/>
            </a:xfrm>
            <a:prstGeom prst="rect">
              <a:avLst/>
            </a:prstGeom>
            <a:solidFill>
              <a:schemeClr val="tx2">
                <a:lumMod val="20000"/>
                <a:lumOff val="80000"/>
                <a:alpha val="9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48133" rIns="72898" bIns="48133" numCol="1" spcCol="1270" anchor="ctr" anchorCtr="0">
              <a:noAutofit/>
            </a:bodyPr>
            <a:lstStyle/>
            <a:p>
              <a:pPr marL="0" lvl="1" defTabSz="577850">
                <a:lnSpc>
                  <a:spcPct val="90000"/>
                </a:lnSpc>
                <a:spcBef>
                  <a:spcPct val="0"/>
                </a:spcBef>
                <a:spcAft>
                  <a:spcPct val="15000"/>
                </a:spcAft>
              </a:pPr>
              <a:r>
                <a:rPr lang="en-US" sz="1400">
                  <a:gradFill>
                    <a:gsLst>
                      <a:gs pos="0">
                        <a:srgbClr val="595959"/>
                      </a:gs>
                      <a:gs pos="86000">
                        <a:srgbClr val="595959"/>
                      </a:gs>
                    </a:gsLst>
                    <a:lin ang="5400000" scaled="0"/>
                  </a:gradFill>
                </a:rPr>
                <a:t>registering &amp; injecting</a:t>
              </a:r>
            </a:p>
          </p:txBody>
        </p:sp>
        <p:sp>
          <p:nvSpPr>
            <p:cNvPr id="19" name="Rectangle 18"/>
            <p:cNvSpPr/>
            <p:nvPr/>
          </p:nvSpPr>
          <p:spPr>
            <a:xfrm>
              <a:off x="2031470" y="5691870"/>
              <a:ext cx="2925318" cy="548640"/>
            </a:xfrm>
            <a:prstGeom prst="rect">
              <a:avLst/>
            </a:prstGeom>
            <a:solidFill>
              <a:schemeClr val="accent2"/>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0" tIns="55880" rIns="82550" bIns="55880" numCol="1" spcCol="1270" anchor="ctr" anchorCtr="0">
              <a:noAutofit/>
            </a:bodyPr>
            <a:lstStyle/>
            <a:p>
              <a:pPr algn="ctr" defTabSz="622300">
                <a:lnSpc>
                  <a:spcPct val="90000"/>
                </a:lnSpc>
                <a:spcBef>
                  <a:spcPct val="0"/>
                </a:spcBef>
                <a:spcAft>
                  <a:spcPct val="35000"/>
                </a:spcAft>
              </a:pPr>
              <a:r>
                <a:rPr lang="en-US" sz="1400">
                  <a:latin typeface="Consolas" pitchFamily="49" charset="0"/>
                  <a:cs typeface="Consolas" pitchFamily="49" charset="0"/>
                </a:rPr>
                <a:t>Model metadata Providers</a:t>
              </a:r>
            </a:p>
          </p:txBody>
        </p:sp>
      </p:grpSp>
      <p:sp>
        <p:nvSpPr>
          <p:cNvPr id="3" name="Title 2"/>
          <p:cNvSpPr>
            <a:spLocks noGrp="1"/>
          </p:cNvSpPr>
          <p:nvPr>
            <p:ph type="title"/>
          </p:nvPr>
        </p:nvSpPr>
        <p:spPr/>
        <p:txBody>
          <a:bodyPr/>
          <a:lstStyle/>
          <a:p>
            <a:r>
              <a:rPr lang="en-US" dirty="0" smtClean="0"/>
              <a:t>Supported DI Points</a:t>
            </a:r>
            <a:endParaRPr lang="en-US" dirty="0"/>
          </a:p>
        </p:txBody>
      </p:sp>
    </p:spTree>
    <p:extLst>
      <p:ext uri="{BB962C8B-B14F-4D97-AF65-F5344CB8AC3E}">
        <p14:creationId xmlns:p14="http://schemas.microsoft.com/office/powerpoint/2010/main" val="2078232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Dependency injection</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92607590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Filters</a:t>
            </a:r>
            <a:endParaRPr lang="en-US" dirty="0"/>
          </a:p>
        </p:txBody>
      </p:sp>
      <p:sp>
        <p:nvSpPr>
          <p:cNvPr id="2" name="Content Placeholder 1"/>
          <p:cNvSpPr>
            <a:spLocks noGrp="1"/>
          </p:cNvSpPr>
          <p:nvPr>
            <p:ph idx="4294967295"/>
          </p:nvPr>
        </p:nvSpPr>
        <p:spPr>
          <a:xfrm>
            <a:off x="527050" y="1124514"/>
            <a:ext cx="11149013" cy="2277547"/>
          </a:xfrm>
        </p:spPr>
        <p:txBody>
          <a:bodyPr/>
          <a:lstStyle/>
          <a:p>
            <a:pPr marL="0" indent="0">
              <a:spcBef>
                <a:spcPts val="2400"/>
              </a:spcBef>
              <a:buNone/>
            </a:pPr>
            <a:r>
              <a:rPr lang="en-US" sz="4000" dirty="0">
                <a:solidFill>
                  <a:schemeClr val="accent2">
                    <a:alpha val="99000"/>
                  </a:schemeClr>
                </a:solidFill>
                <a:latin typeface="Segoe UI Light" pitchFamily="34" charset="0"/>
              </a:rPr>
              <a:t>Declaratively apply “cross-cutting” logic</a:t>
            </a:r>
          </a:p>
          <a:p>
            <a:pPr marL="0" indent="0">
              <a:spcBef>
                <a:spcPts val="2400"/>
              </a:spcBef>
              <a:buNone/>
            </a:pPr>
            <a:r>
              <a:rPr lang="en-US" sz="4000" dirty="0">
                <a:latin typeface="Segoe UI Light" pitchFamily="34" charset="0"/>
              </a:rPr>
              <a:t>Some provided, can write your own</a:t>
            </a:r>
          </a:p>
          <a:p>
            <a:pPr marL="0" indent="0">
              <a:spcBef>
                <a:spcPts val="2400"/>
              </a:spcBef>
              <a:buNone/>
            </a:pPr>
            <a:r>
              <a:rPr lang="en-US" sz="4000" dirty="0">
                <a:solidFill>
                  <a:schemeClr val="accent2">
                    <a:alpha val="99000"/>
                  </a:schemeClr>
                </a:solidFill>
                <a:latin typeface="Segoe UI Light" pitchFamily="34" charset="0"/>
              </a:rPr>
              <a:t>Supported since MVC 1 via attributes</a:t>
            </a:r>
          </a:p>
        </p:txBody>
      </p:sp>
      <p:sp>
        <p:nvSpPr>
          <p:cNvPr id="4" name="TextBox 7"/>
          <p:cNvSpPr txBox="1"/>
          <p:nvPr/>
        </p:nvSpPr>
        <p:spPr>
          <a:xfrm>
            <a:off x="2482202" y="4003219"/>
            <a:ext cx="7211721" cy="2246769"/>
          </a:xfrm>
          <a:prstGeom prst="rect">
            <a:avLst/>
          </a:prstGeom>
          <a:solidFill>
            <a:schemeClr val="accent6"/>
          </a:solidFill>
          <a:ln w="12700">
            <a:no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000" b="1" dirty="0">
                <a:solidFill>
                  <a:schemeClr val="accent1">
                    <a:lumMod val="60000"/>
                    <a:lumOff val="40000"/>
                  </a:schemeClr>
                </a:solidFill>
                <a:latin typeface="Consolas" pitchFamily="49" charset="0"/>
                <a:cs typeface="Consolas" pitchFamily="49" charset="0"/>
              </a:rPr>
              <a:t>[</a:t>
            </a:r>
            <a:r>
              <a:rPr lang="en-US" sz="2000" b="1" dirty="0" err="1">
                <a:solidFill>
                  <a:schemeClr val="accent1">
                    <a:lumMod val="60000"/>
                    <a:lumOff val="40000"/>
                  </a:schemeClr>
                </a:solidFill>
                <a:latin typeface="Consolas" pitchFamily="49" charset="0"/>
                <a:cs typeface="Consolas" pitchFamily="49" charset="0"/>
              </a:rPr>
              <a:t>HandleError</a:t>
            </a:r>
            <a:r>
              <a:rPr lang="en-US" sz="2000" b="1" dirty="0">
                <a:solidFill>
                  <a:schemeClr val="accent1">
                    <a:lumMod val="60000"/>
                    <a:lumOff val="40000"/>
                  </a:schemeClr>
                </a:solidFill>
                <a:latin typeface="Consolas" pitchFamily="49" charset="0"/>
                <a:cs typeface="Consolas" pitchFamily="49" charset="0"/>
              </a:rPr>
              <a:t>]</a:t>
            </a:r>
          </a:p>
          <a:p>
            <a:r>
              <a:rPr lang="en-US" sz="2000" b="1" dirty="0">
                <a:solidFill>
                  <a:schemeClr val="bg1"/>
                </a:solidFill>
                <a:latin typeface="Consolas" pitchFamily="49" charset="0"/>
                <a:cs typeface="Consolas" pitchFamily="49" charset="0"/>
              </a:rPr>
              <a:t>public class </a:t>
            </a:r>
            <a:r>
              <a:rPr lang="en-US" sz="2000" b="1" dirty="0" err="1">
                <a:solidFill>
                  <a:schemeClr val="bg1"/>
                </a:solidFill>
                <a:latin typeface="Consolas" pitchFamily="49" charset="0"/>
                <a:cs typeface="Consolas" pitchFamily="49" charset="0"/>
              </a:rPr>
              <a:t>BlogController</a:t>
            </a:r>
            <a:r>
              <a:rPr lang="en-US" sz="2000" b="1" dirty="0">
                <a:solidFill>
                  <a:schemeClr val="bg1"/>
                </a:solidFill>
                <a:latin typeface="Consolas" pitchFamily="49" charset="0"/>
                <a:cs typeface="Consolas" pitchFamily="49" charset="0"/>
              </a:rPr>
              <a:t> : Controller</a:t>
            </a:r>
          </a:p>
          <a:p>
            <a:r>
              <a:rPr lang="en-US" sz="2000" b="1" dirty="0">
                <a:solidFill>
                  <a:schemeClr val="bg1"/>
                </a:solidFill>
                <a:latin typeface="Consolas" pitchFamily="49" charset="0"/>
                <a:cs typeface="Consolas" pitchFamily="49" charset="0"/>
              </a:rPr>
              <a:t>{</a:t>
            </a:r>
          </a:p>
          <a:p>
            <a:r>
              <a:rPr lang="en-US" sz="2000" b="1" dirty="0">
                <a:latin typeface="Consolas" pitchFamily="49" charset="0"/>
                <a:cs typeface="Consolas" pitchFamily="49" charset="0"/>
              </a:rPr>
              <a:t>	</a:t>
            </a:r>
            <a:r>
              <a:rPr lang="en-US" sz="2000" b="1" dirty="0">
                <a:solidFill>
                  <a:schemeClr val="accent1">
                    <a:lumMod val="60000"/>
                    <a:lumOff val="40000"/>
                  </a:schemeClr>
                </a:solidFill>
                <a:latin typeface="Consolas" pitchFamily="49" charset="0"/>
                <a:cs typeface="Consolas" pitchFamily="49" charset="0"/>
              </a:rPr>
              <a:t>[</a:t>
            </a:r>
            <a:r>
              <a:rPr lang="en-US" sz="2000" b="1" dirty="0" err="1">
                <a:solidFill>
                  <a:schemeClr val="accent1">
                    <a:lumMod val="60000"/>
                    <a:lumOff val="40000"/>
                  </a:schemeClr>
                </a:solidFill>
                <a:latin typeface="Consolas" pitchFamily="49" charset="0"/>
                <a:cs typeface="Consolas" pitchFamily="49" charset="0"/>
              </a:rPr>
              <a:t>HandleLogging</a:t>
            </a:r>
            <a:r>
              <a:rPr lang="en-US" sz="2000" b="1" dirty="0">
                <a:solidFill>
                  <a:schemeClr val="accent1">
                    <a:lumMod val="60000"/>
                    <a:lumOff val="40000"/>
                  </a:schemeClr>
                </a:solidFill>
                <a:latin typeface="Consolas" pitchFamily="49" charset="0"/>
                <a:cs typeface="Consolas" pitchFamily="49" charset="0"/>
              </a:rPr>
              <a:t>]</a:t>
            </a:r>
          </a:p>
          <a:p>
            <a:r>
              <a:rPr lang="en-US" sz="2000" b="1" dirty="0">
                <a:latin typeface="Consolas" pitchFamily="49" charset="0"/>
                <a:cs typeface="Consolas" pitchFamily="49" charset="0"/>
              </a:rPr>
              <a:t>	</a:t>
            </a:r>
            <a:r>
              <a:rPr lang="en-US" sz="2000" b="1" dirty="0">
                <a:solidFill>
                  <a:schemeClr val="bg1"/>
                </a:solidFill>
                <a:latin typeface="Consolas" pitchFamily="49" charset="0"/>
                <a:cs typeface="Consolas" pitchFamily="49" charset="0"/>
              </a:rPr>
              <a:t>public ActionResult Index()</a:t>
            </a:r>
          </a:p>
          <a:p>
            <a:r>
              <a:rPr lang="en-US" sz="2000" b="1" dirty="0">
                <a:solidFill>
                  <a:schemeClr val="bg1"/>
                </a:solidFill>
                <a:latin typeface="Consolas" pitchFamily="49" charset="0"/>
                <a:cs typeface="Consolas" pitchFamily="49" charset="0"/>
              </a:rPr>
              <a:t>	{ return View(); }</a:t>
            </a:r>
          </a:p>
          <a:p>
            <a:r>
              <a:rPr lang="en-US" sz="2000" b="1" dirty="0">
                <a:solidFill>
                  <a:schemeClr val="bg1"/>
                </a:solidFill>
                <a:latin typeface="Consolas" pitchFamily="49" charset="0"/>
                <a:cs typeface="Consolas" pitchFamily="49" charset="0"/>
              </a:rPr>
              <a:t>}</a:t>
            </a:r>
          </a:p>
        </p:txBody>
      </p:sp>
    </p:spTree>
    <p:extLst>
      <p:ext uri="{BB962C8B-B14F-4D97-AF65-F5344CB8AC3E}">
        <p14:creationId xmlns:p14="http://schemas.microsoft.com/office/powerpoint/2010/main" val="251930917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Global Action Filters</a:t>
            </a:r>
            <a:endParaRPr lang="en-US" dirty="0"/>
          </a:p>
        </p:txBody>
      </p:sp>
      <p:sp>
        <p:nvSpPr>
          <p:cNvPr id="2" name="Content Placeholder 1"/>
          <p:cNvSpPr>
            <a:spLocks noGrp="1"/>
          </p:cNvSpPr>
          <p:nvPr>
            <p:ph idx="4294967295"/>
          </p:nvPr>
        </p:nvSpPr>
        <p:spPr>
          <a:xfrm>
            <a:off x="513556" y="1114702"/>
            <a:ext cx="11149013" cy="997196"/>
          </a:xfrm>
        </p:spPr>
        <p:txBody>
          <a:bodyPr vert="horz" wrap="square" lIns="0" tIns="0" rIns="0" bIns="0" rtlCol="0">
            <a:spAutoFit/>
          </a:bodyPr>
          <a:lstStyle/>
          <a:p>
            <a:pPr marL="0" indent="0">
              <a:spcBef>
                <a:spcPts val="2400"/>
              </a:spcBef>
              <a:buNone/>
            </a:pPr>
            <a:r>
              <a:rPr lang="en-US" sz="3600" dirty="0">
                <a:latin typeface="Segoe UI Light" pitchFamily="34" charset="0"/>
              </a:rPr>
              <a:t>Use filters without having to put attributes on controllers or </a:t>
            </a:r>
            <a:r>
              <a:rPr lang="en-US" sz="3600" dirty="0" smtClean="0">
                <a:latin typeface="Segoe UI Light" pitchFamily="34" charset="0"/>
              </a:rPr>
              <a:t>actions</a:t>
            </a:r>
            <a:endParaRPr lang="en-US" sz="3600" dirty="0">
              <a:latin typeface="Segoe UI Light" pitchFamily="34" charset="0"/>
            </a:endParaRPr>
          </a:p>
        </p:txBody>
      </p:sp>
      <p:sp>
        <p:nvSpPr>
          <p:cNvPr id="7" name="Freeform 6"/>
          <p:cNvSpPr/>
          <p:nvPr/>
        </p:nvSpPr>
        <p:spPr>
          <a:xfrm>
            <a:off x="3632053" y="2001099"/>
            <a:ext cx="2086252" cy="2086253"/>
          </a:xfrm>
          <a:custGeom>
            <a:avLst/>
            <a:gdLst>
              <a:gd name="connsiteX0" fmla="*/ 0 w 2285181"/>
              <a:gd name="connsiteY0" fmla="*/ 0 h 1371108"/>
              <a:gd name="connsiteX1" fmla="*/ 2285181 w 2285181"/>
              <a:gd name="connsiteY1" fmla="*/ 0 h 1371108"/>
              <a:gd name="connsiteX2" fmla="*/ 2285181 w 2285181"/>
              <a:gd name="connsiteY2" fmla="*/ 1371108 h 1371108"/>
              <a:gd name="connsiteX3" fmla="*/ 0 w 2285181"/>
              <a:gd name="connsiteY3" fmla="*/ 1371108 h 1371108"/>
              <a:gd name="connsiteX4" fmla="*/ 0 w 2285181"/>
              <a:gd name="connsiteY4" fmla="*/ 0 h 137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181" h="1371108">
                <a:moveTo>
                  <a:pt x="0" y="0"/>
                </a:moveTo>
                <a:lnTo>
                  <a:pt x="2285181" y="0"/>
                </a:lnTo>
                <a:lnTo>
                  <a:pt x="2285181" y="1371108"/>
                </a:lnTo>
                <a:lnTo>
                  <a:pt x="0" y="137110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Run a filter for all controllers</a:t>
            </a:r>
          </a:p>
        </p:txBody>
      </p:sp>
      <p:sp>
        <p:nvSpPr>
          <p:cNvPr id="8" name="Freeform 7"/>
          <p:cNvSpPr/>
          <p:nvPr/>
        </p:nvSpPr>
        <p:spPr>
          <a:xfrm>
            <a:off x="5819181" y="2001099"/>
            <a:ext cx="2086252" cy="2086253"/>
          </a:xfrm>
          <a:custGeom>
            <a:avLst/>
            <a:gdLst>
              <a:gd name="connsiteX0" fmla="*/ 0 w 2285181"/>
              <a:gd name="connsiteY0" fmla="*/ 0 h 1371108"/>
              <a:gd name="connsiteX1" fmla="*/ 2285181 w 2285181"/>
              <a:gd name="connsiteY1" fmla="*/ 0 h 1371108"/>
              <a:gd name="connsiteX2" fmla="*/ 2285181 w 2285181"/>
              <a:gd name="connsiteY2" fmla="*/ 1371108 h 1371108"/>
              <a:gd name="connsiteX3" fmla="*/ 0 w 2285181"/>
              <a:gd name="connsiteY3" fmla="*/ 1371108 h 1371108"/>
              <a:gd name="connsiteX4" fmla="*/ 0 w 2285181"/>
              <a:gd name="connsiteY4" fmla="*/ 0 h 137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181" h="1371108">
                <a:moveTo>
                  <a:pt x="0" y="0"/>
                </a:moveTo>
                <a:lnTo>
                  <a:pt x="2285181" y="0"/>
                </a:lnTo>
                <a:lnTo>
                  <a:pt x="2285181" y="1371108"/>
                </a:lnTo>
                <a:lnTo>
                  <a:pt x="0" y="137110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Run a filter for all controller actions</a:t>
            </a:r>
          </a:p>
        </p:txBody>
      </p:sp>
      <p:sp>
        <p:nvSpPr>
          <p:cNvPr id="9" name="Freeform 8"/>
          <p:cNvSpPr/>
          <p:nvPr/>
        </p:nvSpPr>
        <p:spPr>
          <a:xfrm>
            <a:off x="4731023" y="4163735"/>
            <a:ext cx="2086252" cy="2086253"/>
          </a:xfrm>
          <a:custGeom>
            <a:avLst/>
            <a:gdLst>
              <a:gd name="connsiteX0" fmla="*/ 0 w 2285181"/>
              <a:gd name="connsiteY0" fmla="*/ 0 h 1371108"/>
              <a:gd name="connsiteX1" fmla="*/ 2285181 w 2285181"/>
              <a:gd name="connsiteY1" fmla="*/ 0 h 1371108"/>
              <a:gd name="connsiteX2" fmla="*/ 2285181 w 2285181"/>
              <a:gd name="connsiteY2" fmla="*/ 1371108 h 1371108"/>
              <a:gd name="connsiteX3" fmla="*/ 0 w 2285181"/>
              <a:gd name="connsiteY3" fmla="*/ 1371108 h 1371108"/>
              <a:gd name="connsiteX4" fmla="*/ 0 w 2285181"/>
              <a:gd name="connsiteY4" fmla="*/ 0 h 137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181" h="1371108">
                <a:moveTo>
                  <a:pt x="0" y="0"/>
                </a:moveTo>
                <a:lnTo>
                  <a:pt x="2285181" y="0"/>
                </a:lnTo>
                <a:lnTo>
                  <a:pt x="2285181" y="1371108"/>
                </a:lnTo>
                <a:lnTo>
                  <a:pt x="0" y="1371108"/>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Run a filter </a:t>
            </a:r>
            <a:r>
              <a:rPr lang="en-US" sz="2000" dirty="0" smtClean="0">
                <a:gradFill>
                  <a:gsLst>
                    <a:gs pos="0">
                      <a:srgbClr val="FFFFFF"/>
                    </a:gs>
                    <a:gs pos="100000">
                      <a:srgbClr val="FFFFFF"/>
                    </a:gs>
                  </a:gsLst>
                  <a:lin ang="5400000" scaled="0"/>
                </a:gradFill>
              </a:rPr>
              <a:t/>
            </a:r>
            <a:br>
              <a:rPr lang="en-US" sz="2000" dirty="0" smtClean="0">
                <a:gradFill>
                  <a:gsLst>
                    <a:gs pos="0">
                      <a:srgbClr val="FFFFFF"/>
                    </a:gs>
                    <a:gs pos="100000">
                      <a:srgbClr val="FFFFFF"/>
                    </a:gs>
                  </a:gsLst>
                  <a:lin ang="5400000" scaled="0"/>
                </a:gradFill>
              </a:rPr>
            </a:br>
            <a:r>
              <a:rPr lang="en-US" sz="2000" dirty="0" smtClean="0">
                <a:gradFill>
                  <a:gsLst>
                    <a:gs pos="0">
                      <a:srgbClr val="FFFFFF"/>
                    </a:gs>
                    <a:gs pos="100000">
                      <a:srgbClr val="FFFFFF"/>
                    </a:gs>
                  </a:gsLst>
                  <a:lin ang="5400000" scaled="0"/>
                </a:gradFill>
              </a:rPr>
              <a:t>if certain </a:t>
            </a:r>
            <a:r>
              <a:rPr lang="en-US" sz="2000" dirty="0">
                <a:gradFill>
                  <a:gsLst>
                    <a:gs pos="0">
                      <a:srgbClr val="FFFFFF"/>
                    </a:gs>
                    <a:gs pos="100000">
                      <a:srgbClr val="FFFFFF"/>
                    </a:gs>
                  </a:gsLst>
                  <a:lin ang="5400000" scaled="0"/>
                </a:gradFill>
              </a:rPr>
              <a:t>conditions apply</a:t>
            </a:r>
          </a:p>
        </p:txBody>
      </p:sp>
    </p:spTree>
    <p:extLst>
      <p:ext uri="{BB962C8B-B14F-4D97-AF65-F5344CB8AC3E}">
        <p14:creationId xmlns:p14="http://schemas.microsoft.com/office/powerpoint/2010/main" val="1958084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Global Action Filters</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8901444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Advanced Validation</a:t>
            </a:r>
            <a:endParaRPr lang="en-US" dirty="0"/>
          </a:p>
        </p:txBody>
      </p:sp>
      <p:sp>
        <p:nvSpPr>
          <p:cNvPr id="2" name="Content Placeholder 1"/>
          <p:cNvSpPr>
            <a:spLocks noGrp="1"/>
          </p:cNvSpPr>
          <p:nvPr>
            <p:ph idx="4294967295"/>
          </p:nvPr>
        </p:nvSpPr>
        <p:spPr>
          <a:xfrm>
            <a:off x="519112" y="1447800"/>
            <a:ext cx="11149013" cy="2000250"/>
          </a:xfrm>
        </p:spPr>
        <p:txBody>
          <a:bodyPr>
            <a:noAutofit/>
          </a:bodyPr>
          <a:lstStyle/>
          <a:p>
            <a:pPr marL="0" indent="0" defTabSz="685864">
              <a:spcBef>
                <a:spcPts val="1200"/>
              </a:spcBef>
              <a:buNone/>
            </a:pPr>
            <a:r>
              <a:rPr lang="en-US" sz="4400" dirty="0">
                <a:solidFill>
                  <a:srgbClr val="00AEEF">
                    <a:alpha val="99000"/>
                  </a:srgbClr>
                </a:solidFill>
                <a:latin typeface="Segoe UI Light" pitchFamily="34" charset="0"/>
              </a:rPr>
              <a:t>What we’ll cover</a:t>
            </a:r>
          </a:p>
          <a:p>
            <a:pPr marL="460375" lvl="1" indent="0">
              <a:buNone/>
            </a:pPr>
            <a:r>
              <a:rPr lang="en-US" sz="4000" dirty="0">
                <a:latin typeface="Segoe UI Light" pitchFamily="34" charset="0"/>
              </a:rPr>
              <a:t>Compare Attribute</a:t>
            </a:r>
          </a:p>
          <a:p>
            <a:pPr marL="460375" lvl="1" indent="0">
              <a:buNone/>
            </a:pPr>
            <a:r>
              <a:rPr lang="en-US" sz="4000" dirty="0">
                <a:latin typeface="Segoe UI Light" pitchFamily="34" charset="0"/>
              </a:rPr>
              <a:t>Remote Validation</a:t>
            </a:r>
          </a:p>
          <a:p>
            <a:pPr marL="460375" lvl="1" indent="0">
              <a:buNone/>
            </a:pPr>
            <a:r>
              <a:rPr lang="en-US" sz="4000" dirty="0">
                <a:latin typeface="Segoe UI Light" pitchFamily="34" charset="0"/>
              </a:rPr>
              <a:t>Custom </a:t>
            </a:r>
            <a:r>
              <a:rPr lang="en-US" sz="4000" dirty="0" smtClean="0">
                <a:latin typeface="Segoe UI Light" pitchFamily="34" charset="0"/>
              </a:rPr>
              <a:t>Validators</a:t>
            </a:r>
            <a:endParaRPr lang="en-US" sz="4000" dirty="0">
              <a:latin typeface="Segoe UI Light" pitchFamily="34" charset="0"/>
            </a:endParaRPr>
          </a:p>
        </p:txBody>
      </p:sp>
      <p:sp>
        <p:nvSpPr>
          <p:cNvPr id="4" name="Freeform 14"/>
          <p:cNvSpPr>
            <a:spLocks noEditPoints="1"/>
          </p:cNvSpPr>
          <p:nvPr/>
        </p:nvSpPr>
        <p:spPr bwMode="black">
          <a:xfrm>
            <a:off x="9391422" y="3965944"/>
            <a:ext cx="2284641" cy="2284044"/>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0430321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Compare Validator</a:t>
            </a:r>
            <a:endParaRPr lang="en-US" dirty="0"/>
          </a:p>
        </p:txBody>
      </p:sp>
      <p:sp>
        <p:nvSpPr>
          <p:cNvPr id="2" name="Text Placeholder 1"/>
          <p:cNvSpPr>
            <a:spLocks noGrp="1"/>
          </p:cNvSpPr>
          <p:nvPr>
            <p:ph type="body" sz="quarter" idx="10"/>
          </p:nvPr>
        </p:nvSpPr>
        <p:spPr>
          <a:xfrm>
            <a:off x="519114" y="1905000"/>
            <a:ext cx="11149012" cy="3176254"/>
          </a:xfrm>
        </p:spPr>
        <p:txBody>
          <a:bodyPr/>
          <a:lstStyle/>
          <a:p>
            <a:r>
              <a:rPr lang="en-US" b="1" dirty="0">
                <a:solidFill>
                  <a:schemeClr val="tx2"/>
                </a:solidFill>
              </a:rPr>
              <a:t>public class User {</a:t>
            </a:r>
          </a:p>
          <a:p>
            <a:r>
              <a:rPr lang="en-US" b="1" dirty="0">
                <a:solidFill>
                  <a:schemeClr val="tx2"/>
                </a:solidFill>
              </a:rPr>
              <a:t>    [Required]</a:t>
            </a:r>
          </a:p>
          <a:p>
            <a:r>
              <a:rPr lang="en-US" b="1" dirty="0">
                <a:solidFill>
                  <a:schemeClr val="tx2"/>
                </a:solidFill>
              </a:rPr>
              <a:t>    public string Password { get; set; }</a:t>
            </a:r>
          </a:p>
          <a:p>
            <a:endParaRPr lang="en-US" b="1" dirty="0">
              <a:effectLst>
                <a:outerShdw blurRad="38100" dist="38100" dir="2700000" algn="tl">
                  <a:srgbClr val="000000">
                    <a:alpha val="43137"/>
                  </a:srgbClr>
                </a:outerShdw>
              </a:effectLst>
            </a:endParaRPr>
          </a:p>
          <a:p>
            <a:r>
              <a:rPr lang="en-US" b="1" dirty="0"/>
              <a:t>    </a:t>
            </a:r>
            <a:r>
              <a:rPr lang="en-US" b="1" dirty="0">
                <a:solidFill>
                  <a:srgbClr val="FF0000"/>
                </a:solidFill>
              </a:rPr>
              <a:t>[Required, Compare("Password")]</a:t>
            </a:r>
          </a:p>
          <a:p>
            <a:r>
              <a:rPr lang="en-US" b="1" dirty="0">
                <a:solidFill>
                  <a:schemeClr val="tx2"/>
                </a:solidFill>
              </a:rPr>
              <a:t>    public string </a:t>
            </a:r>
            <a:r>
              <a:rPr lang="en-US" b="1" dirty="0" err="1">
                <a:solidFill>
                  <a:schemeClr val="tx2"/>
                </a:solidFill>
              </a:rPr>
              <a:t>ComparePassword</a:t>
            </a:r>
            <a:r>
              <a:rPr lang="en-US" b="1" dirty="0">
                <a:solidFill>
                  <a:schemeClr val="tx2"/>
                </a:solidFill>
              </a:rPr>
              <a:t> { get; set; }</a:t>
            </a:r>
          </a:p>
          <a:p>
            <a:r>
              <a:rPr lang="en-US" b="1" dirty="0">
                <a:solidFill>
                  <a:schemeClr val="tx2"/>
                </a:solidFill>
              </a:rPr>
              <a:t>}</a:t>
            </a:r>
          </a:p>
          <a:p>
            <a:endParaRPr lang="en-US" b="1" dirty="0"/>
          </a:p>
        </p:txBody>
      </p:sp>
    </p:spTree>
    <p:extLst>
      <p:ext uri="{BB962C8B-B14F-4D97-AF65-F5344CB8AC3E}">
        <p14:creationId xmlns:p14="http://schemas.microsoft.com/office/powerpoint/2010/main" val="378120850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Remote Validation</a:t>
            </a:r>
            <a:endParaRPr lang="en-US" dirty="0"/>
          </a:p>
        </p:txBody>
      </p:sp>
      <p:sp>
        <p:nvSpPr>
          <p:cNvPr id="8" name="TextBox 7"/>
          <p:cNvSpPr txBox="1"/>
          <p:nvPr/>
        </p:nvSpPr>
        <p:spPr>
          <a:xfrm>
            <a:off x="2031471" y="1981201"/>
            <a:ext cx="9141619" cy="1200329"/>
          </a:xfrm>
          <a:prstGeom prst="rect">
            <a:avLst/>
          </a:prstGeom>
          <a:noFill/>
          <a:ln w="12700">
            <a:solidFill>
              <a:schemeClr val="accent2"/>
            </a:solid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b="1" dirty="0">
                <a:solidFill>
                  <a:schemeClr val="tx2"/>
                </a:solidFill>
                <a:latin typeface="Consolas" pitchFamily="49" charset="0"/>
                <a:cs typeface="Consolas" pitchFamily="49" charset="0"/>
              </a:rPr>
              <a:t>public class User {</a:t>
            </a:r>
          </a:p>
          <a:p>
            <a:r>
              <a:rPr lang="en-US" b="1" dirty="0" smtClean="0">
                <a:latin typeface="Consolas" pitchFamily="49" charset="0"/>
                <a:cs typeface="Consolas" pitchFamily="49" charset="0"/>
              </a:rPr>
              <a:t>  </a:t>
            </a:r>
            <a:r>
              <a:rPr lang="en-US" b="1" dirty="0">
                <a:solidFill>
                  <a:srgbClr val="FF0000"/>
                </a:solidFill>
                <a:latin typeface="Consolas" pitchFamily="49" charset="0"/>
                <a:cs typeface="Consolas" pitchFamily="49" charset="0"/>
              </a:rPr>
              <a:t>[Remote("</a:t>
            </a:r>
            <a:r>
              <a:rPr lang="en-US" b="1" dirty="0" err="1">
                <a:solidFill>
                  <a:srgbClr val="FF0000"/>
                </a:solidFill>
                <a:latin typeface="Consolas" pitchFamily="49" charset="0"/>
                <a:cs typeface="Consolas" pitchFamily="49" charset="0"/>
              </a:rPr>
              <a:t>UserNameAvailable</a:t>
            </a:r>
            <a:r>
              <a:rPr lang="en-US" b="1" dirty="0">
                <a:solidFill>
                  <a:srgbClr val="FF0000"/>
                </a:solidFill>
                <a:latin typeface="Consolas" pitchFamily="49" charset="0"/>
                <a:cs typeface="Consolas" pitchFamily="49" charset="0"/>
              </a:rPr>
              <a:t>", "Users")]</a:t>
            </a:r>
          </a:p>
          <a:p>
            <a:r>
              <a:rPr lang="en-US" b="1" dirty="0" smtClean="0">
                <a:solidFill>
                  <a:schemeClr val="tx2"/>
                </a:solidFill>
                <a:latin typeface="Consolas" pitchFamily="49" charset="0"/>
                <a:cs typeface="Consolas" pitchFamily="49" charset="0"/>
              </a:rPr>
              <a:t>  </a:t>
            </a:r>
            <a:r>
              <a:rPr lang="en-US" b="1" dirty="0">
                <a:solidFill>
                  <a:schemeClr val="tx2"/>
                </a:solidFill>
                <a:latin typeface="Consolas" pitchFamily="49" charset="0"/>
                <a:cs typeface="Consolas" pitchFamily="49" charset="0"/>
              </a:rPr>
              <a:t>public string </a:t>
            </a:r>
            <a:r>
              <a:rPr lang="en-US" b="1" dirty="0" err="1">
                <a:solidFill>
                  <a:schemeClr val="tx2"/>
                </a:solidFill>
                <a:latin typeface="Consolas" pitchFamily="49" charset="0"/>
                <a:cs typeface="Consolas" pitchFamily="49" charset="0"/>
              </a:rPr>
              <a:t>UserName</a:t>
            </a:r>
            <a:r>
              <a:rPr lang="en-US" b="1" dirty="0">
                <a:solidFill>
                  <a:schemeClr val="tx2"/>
                </a:solidFill>
                <a:latin typeface="Consolas" pitchFamily="49" charset="0"/>
                <a:cs typeface="Consolas" pitchFamily="49" charset="0"/>
              </a:rPr>
              <a:t> { get; set; }</a:t>
            </a:r>
          </a:p>
          <a:p>
            <a:r>
              <a:rPr lang="en-US" b="1" dirty="0">
                <a:solidFill>
                  <a:schemeClr val="tx2"/>
                </a:solidFill>
                <a:latin typeface="Consolas" pitchFamily="49" charset="0"/>
                <a:cs typeface="Consolas" pitchFamily="49" charset="0"/>
              </a:rPr>
              <a:t>}</a:t>
            </a:r>
          </a:p>
        </p:txBody>
      </p:sp>
      <p:sp>
        <p:nvSpPr>
          <p:cNvPr id="5" name="TextBox 4"/>
          <p:cNvSpPr txBox="1"/>
          <p:nvPr/>
        </p:nvSpPr>
        <p:spPr>
          <a:xfrm>
            <a:off x="2031471" y="3733800"/>
            <a:ext cx="9141619" cy="1477328"/>
          </a:xfrm>
          <a:prstGeom prst="rect">
            <a:avLst/>
          </a:prstGeom>
          <a:noFill/>
          <a:ln w="12700">
            <a:solidFill>
              <a:schemeClr val="accent2"/>
            </a:solid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b="1" dirty="0">
                <a:solidFill>
                  <a:schemeClr val="tx2"/>
                </a:solidFill>
                <a:latin typeface="Consolas" pitchFamily="49" charset="0"/>
                <a:cs typeface="Consolas" pitchFamily="49" charset="0"/>
              </a:rPr>
              <a:t>public class </a:t>
            </a:r>
            <a:r>
              <a:rPr lang="en-US" b="1" dirty="0" err="1">
                <a:solidFill>
                  <a:schemeClr val="tx2"/>
                </a:solidFill>
                <a:latin typeface="Consolas" pitchFamily="49" charset="0"/>
                <a:cs typeface="Consolas" pitchFamily="49" charset="0"/>
              </a:rPr>
              <a:t>UsersController</a:t>
            </a:r>
            <a:r>
              <a:rPr lang="en-US" b="1" dirty="0">
                <a:solidFill>
                  <a:schemeClr val="tx2"/>
                </a:solidFill>
                <a:latin typeface="Consolas" pitchFamily="49" charset="0"/>
                <a:cs typeface="Consolas" pitchFamily="49" charset="0"/>
              </a:rPr>
              <a:t> {</a:t>
            </a:r>
          </a:p>
          <a:p>
            <a:r>
              <a:rPr lang="en-US" b="1" dirty="0" smtClean="0">
                <a:solidFill>
                  <a:schemeClr val="tx2"/>
                </a:solidFill>
                <a:latin typeface="Consolas" pitchFamily="49" charset="0"/>
                <a:cs typeface="Consolas" pitchFamily="49" charset="0"/>
              </a:rPr>
              <a:t> public </a:t>
            </a:r>
            <a:r>
              <a:rPr lang="en-US" b="1" dirty="0" err="1">
                <a:solidFill>
                  <a:schemeClr val="tx2"/>
                </a:solidFill>
                <a:latin typeface="Consolas" pitchFamily="49" charset="0"/>
                <a:cs typeface="Consolas" pitchFamily="49" charset="0"/>
              </a:rPr>
              <a:t>bool</a:t>
            </a:r>
            <a:r>
              <a:rPr lang="en-US" b="1" dirty="0">
                <a:solidFill>
                  <a:schemeClr val="tx2"/>
                </a:solidFill>
                <a:latin typeface="Consolas" pitchFamily="49" charset="0"/>
                <a:cs typeface="Consolas" pitchFamily="49" charset="0"/>
              </a:rPr>
              <a:t> </a:t>
            </a:r>
            <a:r>
              <a:rPr lang="en-US" b="1" dirty="0" err="1">
                <a:solidFill>
                  <a:schemeClr val="tx2"/>
                </a:solidFill>
                <a:latin typeface="Consolas" pitchFamily="49" charset="0"/>
                <a:cs typeface="Consolas" pitchFamily="49" charset="0"/>
              </a:rPr>
              <a:t>UserNameAvailable</a:t>
            </a:r>
            <a:r>
              <a:rPr lang="en-US" b="1" dirty="0">
                <a:solidFill>
                  <a:schemeClr val="tx2"/>
                </a:solidFill>
                <a:latin typeface="Consolas" pitchFamily="49" charset="0"/>
                <a:cs typeface="Consolas" pitchFamily="49" charset="0"/>
              </a:rPr>
              <a:t>(string username</a:t>
            </a:r>
            <a:r>
              <a:rPr lang="en-US" b="1" dirty="0" smtClean="0">
                <a:solidFill>
                  <a:schemeClr val="tx2"/>
                </a:solidFill>
                <a:latin typeface="Consolas" pitchFamily="49" charset="0"/>
                <a:cs typeface="Consolas" pitchFamily="49" charset="0"/>
              </a:rPr>
              <a:t>){</a:t>
            </a:r>
            <a:endParaRPr lang="en-US" b="1" dirty="0">
              <a:solidFill>
                <a:schemeClr val="tx2"/>
              </a:solidFill>
              <a:latin typeface="Consolas" pitchFamily="49" charset="0"/>
              <a:cs typeface="Consolas" pitchFamily="49" charset="0"/>
            </a:endParaRPr>
          </a:p>
          <a:p>
            <a:r>
              <a:rPr lang="en-US" b="1" dirty="0" smtClean="0">
                <a:solidFill>
                  <a:schemeClr val="tx2"/>
                </a:solidFill>
                <a:latin typeface="Consolas" pitchFamily="49" charset="0"/>
                <a:cs typeface="Consolas" pitchFamily="49" charset="0"/>
              </a:rPr>
              <a:t>  </a:t>
            </a:r>
            <a:r>
              <a:rPr lang="en-US" b="1" dirty="0">
                <a:solidFill>
                  <a:schemeClr val="tx2"/>
                </a:solidFill>
                <a:latin typeface="Consolas" pitchFamily="49" charset="0"/>
                <a:cs typeface="Consolas" pitchFamily="49" charset="0"/>
              </a:rPr>
              <a:t>return !</a:t>
            </a:r>
            <a:r>
              <a:rPr lang="en-US" b="1" dirty="0" err="1">
                <a:solidFill>
                  <a:schemeClr val="tx2"/>
                </a:solidFill>
                <a:latin typeface="Consolas" pitchFamily="49" charset="0"/>
                <a:cs typeface="Consolas" pitchFamily="49" charset="0"/>
              </a:rPr>
              <a:t>MyRepository.UserNameExists</a:t>
            </a:r>
            <a:r>
              <a:rPr lang="en-US" b="1" dirty="0">
                <a:solidFill>
                  <a:schemeClr val="tx2"/>
                </a:solidFill>
                <a:latin typeface="Consolas" pitchFamily="49" charset="0"/>
                <a:cs typeface="Consolas" pitchFamily="49" charset="0"/>
              </a:rPr>
              <a:t>(username);</a:t>
            </a:r>
          </a:p>
          <a:p>
            <a:r>
              <a:rPr lang="en-US" b="1" dirty="0" smtClean="0">
                <a:solidFill>
                  <a:schemeClr val="tx2"/>
                </a:solidFill>
                <a:latin typeface="Consolas" pitchFamily="49" charset="0"/>
                <a:cs typeface="Consolas" pitchFamily="49" charset="0"/>
              </a:rPr>
              <a:t> }</a:t>
            </a:r>
            <a:endParaRPr lang="en-US" b="1" dirty="0">
              <a:solidFill>
                <a:schemeClr val="tx2"/>
              </a:solidFill>
              <a:latin typeface="Consolas" pitchFamily="49" charset="0"/>
              <a:cs typeface="Consolas" pitchFamily="49" charset="0"/>
            </a:endParaRPr>
          </a:p>
          <a:p>
            <a:r>
              <a:rPr lang="en-US" b="1" dirty="0">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32048045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17525" y="1141413"/>
            <a:ext cx="3474720" cy="282453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Today’s Web Developers</a:t>
            </a:r>
          </a:p>
        </p:txBody>
      </p:sp>
      <p:sp>
        <p:nvSpPr>
          <p:cNvPr id="5" name="Content Placeholder 4"/>
          <p:cNvSpPr txBox="1">
            <a:spLocks/>
          </p:cNvSpPr>
          <p:nvPr/>
        </p:nvSpPr>
        <p:spPr>
          <a:xfrm>
            <a:off x="517525" y="4178116"/>
            <a:ext cx="3469684" cy="1231106"/>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en-US" sz="2000" dirty="0">
                <a:solidFill>
                  <a:schemeClr val="tx2">
                    <a:alpha val="99000"/>
                  </a:schemeClr>
                </a:solidFill>
                <a:latin typeface="Segoe UI Light" pitchFamily="34" charset="0"/>
              </a:rPr>
              <a:t>I’m a professional software developer and I build complex, large scale web sites with a </a:t>
            </a:r>
            <a:r>
              <a:rPr lang="en-US" sz="2000" dirty="0" smtClean="0">
                <a:solidFill>
                  <a:schemeClr val="tx2">
                    <a:alpha val="99000"/>
                  </a:schemeClr>
                </a:solidFill>
                <a:latin typeface="Segoe UI Light" pitchFamily="34" charset="0"/>
              </a:rPr>
              <a:t/>
            </a:r>
            <a:br>
              <a:rPr lang="en-US" sz="2000" dirty="0" smtClean="0">
                <a:solidFill>
                  <a:schemeClr val="tx2">
                    <a:alpha val="99000"/>
                  </a:schemeClr>
                </a:solidFill>
                <a:latin typeface="Segoe UI Light" pitchFamily="34" charset="0"/>
              </a:rPr>
            </a:br>
            <a:r>
              <a:rPr lang="en-US" sz="2000" dirty="0" smtClean="0">
                <a:solidFill>
                  <a:schemeClr val="tx2">
                    <a:alpha val="99000"/>
                  </a:schemeClr>
                </a:solidFill>
                <a:latin typeface="Segoe UI Light" pitchFamily="34" charset="0"/>
              </a:rPr>
              <a:t>team </a:t>
            </a:r>
            <a:r>
              <a:rPr lang="en-US" sz="2000" dirty="0">
                <a:solidFill>
                  <a:schemeClr val="tx2">
                    <a:alpha val="99000"/>
                  </a:schemeClr>
                </a:solidFill>
                <a:latin typeface="Segoe UI Light" pitchFamily="34" charset="0"/>
              </a:rPr>
              <a:t>of developers</a:t>
            </a:r>
          </a:p>
        </p:txBody>
      </p:sp>
      <p:sp>
        <p:nvSpPr>
          <p:cNvPr id="6" name="Rectangle 5"/>
          <p:cNvSpPr/>
          <p:nvPr/>
        </p:nvSpPr>
        <p:spPr bwMode="auto">
          <a:xfrm>
            <a:off x="4355465" y="1141413"/>
            <a:ext cx="3474720" cy="2824531"/>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Rectangle 6"/>
          <p:cNvSpPr/>
          <p:nvPr/>
        </p:nvSpPr>
        <p:spPr bwMode="auto">
          <a:xfrm>
            <a:off x="8193405" y="1141413"/>
            <a:ext cx="3474720" cy="2824531"/>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Content Placeholder 4"/>
          <p:cNvSpPr txBox="1">
            <a:spLocks/>
          </p:cNvSpPr>
          <p:nvPr/>
        </p:nvSpPr>
        <p:spPr>
          <a:xfrm>
            <a:off x="4353693" y="4178116"/>
            <a:ext cx="3469684" cy="1231106"/>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en-US" sz="2000" dirty="0">
                <a:solidFill>
                  <a:schemeClr val="tx2">
                    <a:alpha val="99000"/>
                  </a:schemeClr>
                </a:solidFill>
                <a:latin typeface="Segoe UI Light" pitchFamily="34" charset="0"/>
              </a:rPr>
              <a:t>I &lt;3 Web Apps. </a:t>
            </a:r>
            <a:br>
              <a:rPr lang="en-US" sz="2000" dirty="0">
                <a:solidFill>
                  <a:schemeClr val="tx2">
                    <a:alpha val="99000"/>
                  </a:schemeClr>
                </a:solidFill>
                <a:latin typeface="Segoe UI Light" pitchFamily="34" charset="0"/>
              </a:rPr>
            </a:br>
            <a:r>
              <a:rPr lang="en-US" sz="2000" dirty="0">
                <a:solidFill>
                  <a:schemeClr val="tx2">
                    <a:alpha val="99000"/>
                  </a:schemeClr>
                </a:solidFill>
                <a:latin typeface="Segoe UI Light" pitchFamily="34" charset="0"/>
              </a:rPr>
              <a:t>I just need a tool that makes them easier to configure, customize and publish them</a:t>
            </a:r>
          </a:p>
        </p:txBody>
      </p:sp>
      <p:sp>
        <p:nvSpPr>
          <p:cNvPr id="9" name="Content Placeholder 4"/>
          <p:cNvSpPr txBox="1">
            <a:spLocks/>
          </p:cNvSpPr>
          <p:nvPr/>
        </p:nvSpPr>
        <p:spPr>
          <a:xfrm>
            <a:off x="8189861" y="4178116"/>
            <a:ext cx="3469684" cy="923330"/>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en-US" sz="2000" dirty="0">
                <a:solidFill>
                  <a:schemeClr val="tx2">
                    <a:alpha val="99000"/>
                  </a:schemeClr>
                </a:solidFill>
                <a:latin typeface="Segoe UI Light" pitchFamily="34" charset="0"/>
              </a:rPr>
              <a:t>I want to build web sites myself with an easy to learn tool </a:t>
            </a:r>
            <a:r>
              <a:rPr lang="en-US" sz="2000" dirty="0" smtClean="0">
                <a:solidFill>
                  <a:schemeClr val="tx2">
                    <a:alpha val="99000"/>
                  </a:schemeClr>
                </a:solidFill>
                <a:latin typeface="Segoe UI Light" pitchFamily="34" charset="0"/>
              </a:rPr>
              <a:t/>
            </a:r>
            <a:br>
              <a:rPr lang="en-US" sz="2000" dirty="0" smtClean="0">
                <a:solidFill>
                  <a:schemeClr val="tx2">
                    <a:alpha val="99000"/>
                  </a:schemeClr>
                </a:solidFill>
                <a:latin typeface="Segoe UI Light" pitchFamily="34" charset="0"/>
              </a:rPr>
            </a:br>
            <a:r>
              <a:rPr lang="en-US" sz="2000" dirty="0" smtClean="0">
                <a:solidFill>
                  <a:schemeClr val="tx2">
                    <a:alpha val="99000"/>
                  </a:schemeClr>
                </a:solidFill>
                <a:latin typeface="Segoe UI Light" pitchFamily="34" charset="0"/>
              </a:rPr>
              <a:t>and </a:t>
            </a:r>
            <a:r>
              <a:rPr lang="en-US" sz="2000" dirty="0">
                <a:solidFill>
                  <a:schemeClr val="tx2">
                    <a:alpha val="99000"/>
                  </a:schemeClr>
                </a:solidFill>
                <a:latin typeface="Segoe UI Light" pitchFamily="34" charset="0"/>
              </a:rPr>
              <a:t>framework</a:t>
            </a:r>
          </a:p>
        </p:txBody>
      </p:sp>
      <p:pic>
        <p:nvPicPr>
          <p:cNvPr id="60419" name="Picture 3" descr="C:\Users\adi\Pictures\People_images\WIN11_Dersu_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435" t="15456" r="12556"/>
          <a:stretch/>
        </p:blipFill>
        <p:spPr bwMode="auto">
          <a:xfrm>
            <a:off x="4549368" y="1311317"/>
            <a:ext cx="3086915" cy="2484722"/>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C:\Users\adi\Pictures\People_images\MSC12_Marissa_0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49" t="7936" r="19023"/>
          <a:stretch/>
        </p:blipFill>
        <p:spPr bwMode="auto">
          <a:xfrm>
            <a:off x="711428" y="1311317"/>
            <a:ext cx="3086913" cy="2484722"/>
          </a:xfrm>
          <a:prstGeom prst="rect">
            <a:avLst/>
          </a:prstGeom>
          <a:noFill/>
          <a:extLst>
            <a:ext uri="{909E8E84-426E-40DD-AFC4-6F175D3DCCD1}">
              <a14:hiddenFill xmlns:a14="http://schemas.microsoft.com/office/drawing/2010/main">
                <a:solidFill>
                  <a:srgbClr val="FFFFFF"/>
                </a:solidFill>
              </a14:hiddenFill>
            </a:ext>
          </a:extLst>
        </p:spPr>
      </p:pic>
      <p:pic>
        <p:nvPicPr>
          <p:cNvPr id="60421" name="Picture 5" descr="C:\Users\adi\Pictures\People_images\WIN11_Julie_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572" t="39524" r="32464" b="18254"/>
          <a:stretch/>
        </p:blipFill>
        <p:spPr bwMode="auto">
          <a:xfrm>
            <a:off x="8387308" y="1311317"/>
            <a:ext cx="3086916" cy="2484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9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0420"/>
                                        </p:tgtEl>
                                        <p:attrNameLst>
                                          <p:attrName>style.visibility</p:attrName>
                                        </p:attrNameLst>
                                      </p:cBhvr>
                                      <p:to>
                                        <p:strVal val="visible"/>
                                      </p:to>
                                    </p:set>
                                    <p:animEffect transition="in" filter="fade">
                                      <p:cBhvr>
                                        <p:cTn id="13" dur="500"/>
                                        <p:tgtEl>
                                          <p:spTgt spid="604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60419"/>
                                        </p:tgtEl>
                                        <p:attrNameLst>
                                          <p:attrName>style.visibility</p:attrName>
                                        </p:attrNameLst>
                                      </p:cBhvr>
                                      <p:to>
                                        <p:strVal val="visible"/>
                                      </p:to>
                                    </p:set>
                                    <p:animEffect transition="in" filter="fade">
                                      <p:cBhvr>
                                        <p:cTn id="24" dur="500"/>
                                        <p:tgtEl>
                                          <p:spTgt spid="604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60421"/>
                                        </p:tgtEl>
                                        <p:attrNameLst>
                                          <p:attrName>style.visibility</p:attrName>
                                        </p:attrNameLst>
                                      </p:cBhvr>
                                      <p:to>
                                        <p:strVal val="visible"/>
                                      </p:to>
                                    </p:set>
                                    <p:animEffect transition="in" filter="fade">
                                      <p:cBhvr>
                                        <p:cTn id="35" dur="500"/>
                                        <p:tgtEl>
                                          <p:spTgt spid="604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par>
                          <p:cTn id="56" fill="hold">
                            <p:stCondLst>
                              <p:cond delay="500"/>
                            </p:stCondLst>
                            <p:childTnLst>
                              <p:par>
                                <p:cTn id="57" presetID="6" presetClass="emph" presetSubtype="0" decel="100000" fill="hold" nodeType="afterEffect">
                                  <p:stCondLst>
                                    <p:cond delay="0"/>
                                  </p:stCondLst>
                                  <p:childTnLst>
                                    <p:animScale>
                                      <p:cBhvr>
                                        <p:cTn id="58" dur="2000" fill="hold"/>
                                        <p:tgtEl>
                                          <p:spTgt spid="60421"/>
                                        </p:tgtEl>
                                      </p:cBhvr>
                                      <p:by x="40000" y="40000"/>
                                    </p:animScale>
                                  </p:childTnLst>
                                </p:cTn>
                              </p:par>
                              <p:par>
                                <p:cTn id="59" presetID="6" presetClass="emph" presetSubtype="0" decel="100000" fill="hold" nodeType="withEffect">
                                  <p:stCondLst>
                                    <p:cond delay="0"/>
                                  </p:stCondLst>
                                  <p:childTnLst>
                                    <p:animScale>
                                      <p:cBhvr>
                                        <p:cTn id="60" dur="2000" fill="hold"/>
                                        <p:tgtEl>
                                          <p:spTgt spid="60419"/>
                                        </p:tgtEl>
                                      </p:cBhvr>
                                      <p:by x="40000" y="40000"/>
                                    </p:animScale>
                                  </p:childTnLst>
                                </p:cTn>
                              </p:par>
                              <p:par>
                                <p:cTn id="61" presetID="6" presetClass="emph" presetSubtype="0" decel="100000" fill="hold" nodeType="withEffect">
                                  <p:stCondLst>
                                    <p:cond delay="0"/>
                                  </p:stCondLst>
                                  <p:childTnLst>
                                    <p:animScale>
                                      <p:cBhvr>
                                        <p:cTn id="62" dur="2000" fill="hold"/>
                                        <p:tgtEl>
                                          <p:spTgt spid="60420"/>
                                        </p:tgtEl>
                                      </p:cBhvr>
                                      <p:by x="40000" y="40000"/>
                                    </p:animScale>
                                  </p:childTnLst>
                                </p:cTn>
                              </p:par>
                              <p:par>
                                <p:cTn id="63" presetID="42" presetClass="path" presetSubtype="0" decel="100000" fill="hold" nodeType="withEffect">
                                  <p:stCondLst>
                                    <p:cond delay="0"/>
                                  </p:stCondLst>
                                  <p:childTnLst>
                                    <p:animMotion origin="layout" path="M 2.45961E-6 -2.22222E-6 L -0.04469 -0.06643 " pathEditMode="relative" rAng="0" ptsTypes="AA">
                                      <p:cBhvr>
                                        <p:cTn id="64" dur="2000" fill="hold"/>
                                        <p:tgtEl>
                                          <p:spTgt spid="60421"/>
                                        </p:tgtEl>
                                        <p:attrNameLst>
                                          <p:attrName>ppt_x</p:attrName>
                                          <p:attrName>ppt_y</p:attrName>
                                        </p:attrNameLst>
                                      </p:cBhvr>
                                      <p:rCtr x="-2241" y="-3333"/>
                                    </p:animMotion>
                                  </p:childTnLst>
                                </p:cTn>
                              </p:par>
                              <p:par>
                                <p:cTn id="65" presetID="42" presetClass="path" presetSubtype="0" decel="100000" fill="hold" nodeType="withEffect">
                                  <p:stCondLst>
                                    <p:cond delay="0"/>
                                  </p:stCondLst>
                                  <p:childTnLst>
                                    <p:animMotion origin="layout" path="M -2.18343E-6 -2.22222E-6 L 0.18994 -0.06643 " pathEditMode="relative" rAng="0" ptsTypes="AA">
                                      <p:cBhvr>
                                        <p:cTn id="66" dur="2000" fill="hold"/>
                                        <p:tgtEl>
                                          <p:spTgt spid="60420"/>
                                        </p:tgtEl>
                                        <p:attrNameLst>
                                          <p:attrName>ppt_x</p:attrName>
                                          <p:attrName>ppt_y</p:attrName>
                                        </p:attrNameLst>
                                      </p:cBhvr>
                                      <p:rCtr x="9497" y="-3333"/>
                                    </p:animMotion>
                                  </p:childTnLst>
                                </p:cTn>
                              </p:par>
                              <p:par>
                                <p:cTn id="67" presetID="42" presetClass="path" presetSubtype="0" decel="100000" fill="hold" nodeType="withEffect">
                                  <p:stCondLst>
                                    <p:cond delay="0"/>
                                  </p:stCondLst>
                                  <p:childTnLst>
                                    <p:animMotion origin="layout" path="M 5.55112E-17 -2.22222E-6 L 0.16727 -0.06643 " pathEditMode="relative" rAng="0" ptsTypes="AA">
                                      <p:cBhvr>
                                        <p:cTn id="68" dur="2000" fill="hold"/>
                                        <p:tgtEl>
                                          <p:spTgt spid="60419"/>
                                        </p:tgtEl>
                                        <p:attrNameLst>
                                          <p:attrName>ppt_x</p:attrName>
                                          <p:attrName>ppt_y</p:attrName>
                                        </p:attrNameLst>
                                      </p:cBhvr>
                                      <p:rCtr x="8364"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animBg="1"/>
      <p:bldP spid="7" grpId="1" animBg="1"/>
      <p:bldP spid="8" grpId="0"/>
      <p:bldP spid="8" grpId="1"/>
      <p:bldP spid="9" grpId="0"/>
      <p:bldP spid="9"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Advanced </a:t>
            </a:r>
            <a:r>
              <a:rPr lang="en-US" dirty="0"/>
              <a:t>v</a:t>
            </a:r>
            <a:r>
              <a:rPr lang="en-US" dirty="0" smtClean="0"/>
              <a:t>alidation</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02488067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a:t>
            </a:r>
            <a:endParaRPr lang="en-US" dirty="0"/>
          </a:p>
        </p:txBody>
      </p:sp>
      <p:sp>
        <p:nvSpPr>
          <p:cNvPr id="2" name="Content Placeholder 1"/>
          <p:cNvSpPr>
            <a:spLocks noGrp="1"/>
          </p:cNvSpPr>
          <p:nvPr>
            <p:ph idx="4294967295"/>
          </p:nvPr>
        </p:nvSpPr>
        <p:spPr>
          <a:xfrm>
            <a:off x="519112" y="1447800"/>
            <a:ext cx="10629901" cy="1969770"/>
          </a:xfrm>
        </p:spPr>
        <p:txBody>
          <a:bodyPr vert="horz" wrap="square" lIns="0" tIns="0" rIns="0" bIns="0" rtlCol="0">
            <a:spAutoFit/>
          </a:bodyPr>
          <a:lstStyle/>
          <a:p>
            <a:pPr marL="0" indent="0">
              <a:spcBef>
                <a:spcPts val="2400"/>
              </a:spcBef>
              <a:buNone/>
            </a:pPr>
            <a:r>
              <a:rPr lang="en-US" sz="4000" dirty="0">
                <a:solidFill>
                  <a:schemeClr val="accent2">
                    <a:alpha val="99000"/>
                  </a:schemeClr>
                </a:solidFill>
                <a:latin typeface="Segoe UI Light" pitchFamily="34" charset="0"/>
              </a:rPr>
              <a:t>MVC is a very extensible framework</a:t>
            </a:r>
          </a:p>
          <a:p>
            <a:pPr marL="0" indent="0">
              <a:spcBef>
                <a:spcPts val="2400"/>
              </a:spcBef>
              <a:buNone/>
            </a:pPr>
            <a:r>
              <a:rPr lang="en-US" sz="4000" dirty="0">
                <a:latin typeface="Segoe UI Light" pitchFamily="34" charset="0"/>
              </a:rPr>
              <a:t>Advanced features are available when you need them, but don’t get in the way until then</a:t>
            </a:r>
          </a:p>
        </p:txBody>
      </p:sp>
    </p:spTree>
    <p:extLst>
      <p:ext uri="{BB962C8B-B14F-4D97-AF65-F5344CB8AC3E}">
        <p14:creationId xmlns:p14="http://schemas.microsoft.com/office/powerpoint/2010/main" val="282571987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191746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78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Demo title</a:t>
            </a:r>
            <a:endParaRPr lang="en-US" dirty="0"/>
          </a:p>
        </p:txBody>
      </p:sp>
      <p:sp>
        <p:nvSpPr>
          <p:cNvPr id="7" name="Subtitle 6"/>
          <p:cNvSpPr>
            <a:spLocks noGrp="1"/>
          </p:cNvSpPr>
          <p:nvPr>
            <p:ph type="subTitle" idx="1"/>
          </p:nvPr>
        </p:nvSpPr>
        <p:spPr/>
        <p:txBody>
          <a:bodyPr/>
          <a:lstStyle/>
          <a:p>
            <a:r>
              <a:rPr lang="en-US" dirty="0" smtClean="0"/>
              <a:t>Demo subtitle</a:t>
            </a:r>
            <a:endParaRPr lang="en-US" dirty="0"/>
          </a:p>
        </p:txBody>
      </p:sp>
      <p:sp>
        <p:nvSpPr>
          <p:cNvPr id="6" name="Text Placeholder 5"/>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192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68864311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2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7" name="Rectangle 6"/>
          <p:cNvSpPr/>
          <p:nvPr/>
        </p:nvSpPr>
        <p:spPr bwMode="auto">
          <a:xfrm>
            <a:off x="4763" y="1695451"/>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MVC 4.0</a:t>
            </a:r>
          </a:p>
        </p:txBody>
      </p:sp>
      <p:sp>
        <p:nvSpPr>
          <p:cNvPr id="8" name="Rectangle 7"/>
          <p:cNvSpPr/>
          <p:nvPr/>
        </p:nvSpPr>
        <p:spPr bwMode="auto">
          <a:xfrm>
            <a:off x="4763" y="2362894"/>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What is the Entity Framework?</a:t>
            </a:r>
          </a:p>
        </p:txBody>
      </p:sp>
      <p:sp>
        <p:nvSpPr>
          <p:cNvPr id="9" name="Rectangle 8"/>
          <p:cNvSpPr/>
          <p:nvPr/>
        </p:nvSpPr>
        <p:spPr bwMode="auto">
          <a:xfrm>
            <a:off x="4763" y="3030337"/>
            <a:ext cx="116713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48640" tIns="45718" rIns="91436" bIns="45718" numCol="1" rtlCol="0" anchor="ctr" anchorCtr="0" compatLnSpc="1">
            <a:prstTxWarp prst="textNoShape">
              <a:avLst/>
            </a:prstTxWarp>
          </a:bodyPr>
          <a:lstStyle/>
          <a:p>
            <a:pPr>
              <a:spcAft>
                <a:spcPts val="1200"/>
              </a:spcAft>
            </a:pPr>
            <a:r>
              <a:rPr lang="en-US" dirty="0">
                <a:gradFill>
                  <a:gsLst>
                    <a:gs pos="0">
                      <a:schemeClr val="bg1"/>
                    </a:gs>
                    <a:gs pos="100000">
                      <a:schemeClr val="bg1"/>
                    </a:gs>
                  </a:gsLst>
                  <a:lin ang="5400000" scaled="0"/>
                </a:gradFill>
              </a:rPr>
              <a:t>Database-first, Model-first, Code-First</a:t>
            </a:r>
          </a:p>
        </p:txBody>
      </p:sp>
    </p:spTree>
    <p:extLst>
      <p:ext uri="{BB962C8B-B14F-4D97-AF65-F5344CB8AC3E}">
        <p14:creationId xmlns:p14="http://schemas.microsoft.com/office/powerpoint/2010/main" val="26460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305979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447"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23662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28986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7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custDataLst>
              <p:tags r:id="rId3"/>
            </p:custDataLst>
          </p:nvPr>
        </p:nvSpPr>
        <p:spPr>
          <a:xfrm>
            <a:off x="519112" y="2920496"/>
            <a:ext cx="11149013" cy="997196"/>
          </a:xfrm>
        </p:spPr>
        <p:txBody>
          <a:bodyPr/>
          <a:lstStyle/>
          <a:p>
            <a:pPr>
              <a:spcAft>
                <a:spcPts val="1200"/>
              </a:spcAft>
            </a:pPr>
            <a:r>
              <a:rPr lang="en-US" dirty="0" smtClean="0">
                <a:ln w="3175">
                  <a:noFill/>
                </a:ln>
                <a:gradFill flip="none" rotWithShape="1">
                  <a:gsLst>
                    <a:gs pos="0">
                      <a:srgbClr val="595959"/>
                    </a:gs>
                    <a:gs pos="86000">
                      <a:srgbClr val="595959"/>
                    </a:gs>
                  </a:gsLst>
                  <a:lin ang="5400000" scaled="0"/>
                  <a:tileRect/>
                </a:gradFill>
                <a:cs typeface="Arial" charset="0"/>
              </a:rPr>
              <a:t>Feedback and questions </a:t>
            </a:r>
            <a:r>
              <a:rPr lang="en-US" sz="3600" dirty="0" smtClean="0"/>
              <a:t/>
            </a:r>
            <a:br>
              <a:rPr lang="en-US" sz="3600"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87015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7017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19112" y="6363586"/>
            <a:ext cx="1766888" cy="207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0" name="Picture 2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962428" y="1595558"/>
            <a:ext cx="1216762" cy="981105"/>
          </a:xfrm>
          <a:prstGeom prst="rect">
            <a:avLst/>
          </a:prstGeom>
          <a:noFill/>
          <a:ln>
            <a:noFill/>
          </a:ln>
          <a:extLst/>
        </p:spPr>
      </p:pic>
      <p:pic>
        <p:nvPicPr>
          <p:cNvPr id="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523909" y="1595558"/>
            <a:ext cx="1216762" cy="981105"/>
          </a:xfrm>
          <a:prstGeom prst="rect">
            <a:avLst/>
          </a:prstGeom>
          <a:noFill/>
          <a:ln>
            <a:noFill/>
          </a:ln>
          <a:extLst/>
        </p:spPr>
      </p:pic>
      <p:pic>
        <p:nvPicPr>
          <p:cNvPr id="34"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767397" y="1595558"/>
            <a:ext cx="1216762" cy="981105"/>
          </a:xfrm>
          <a:prstGeom prst="rect">
            <a:avLst/>
          </a:prstGeom>
          <a:noFill/>
          <a:ln>
            <a:noFill/>
          </a:ln>
          <a:extLst/>
        </p:spPr>
      </p:pic>
      <p:sp>
        <p:nvSpPr>
          <p:cNvPr id="3" name="Title 2"/>
          <p:cNvSpPr>
            <a:spLocks noGrp="1"/>
          </p:cNvSpPr>
          <p:nvPr>
            <p:ph type="title"/>
          </p:nvPr>
        </p:nvSpPr>
        <p:spPr/>
        <p:txBody>
          <a:bodyPr>
            <a:noAutofit/>
          </a:bodyPr>
          <a:lstStyle/>
          <a:p>
            <a:r>
              <a:rPr lang="en-US" dirty="0" smtClean="0"/>
              <a:t>ASP.NET: A </a:t>
            </a:r>
            <a:r>
              <a:rPr lang="en-US" dirty="0"/>
              <a:t>F</a:t>
            </a:r>
            <a:r>
              <a:rPr lang="en-US" dirty="0" smtClean="0"/>
              <a:t>ramework </a:t>
            </a:r>
            <a:r>
              <a:rPr lang="en-US" dirty="0"/>
              <a:t>F</a:t>
            </a:r>
            <a:r>
              <a:rPr lang="en-US" dirty="0" smtClean="0"/>
              <a:t>or </a:t>
            </a:r>
            <a:r>
              <a:rPr lang="en-US" dirty="0"/>
              <a:t>A</a:t>
            </a:r>
            <a:r>
              <a:rPr lang="en-US" dirty="0" smtClean="0"/>
              <a:t>ll</a:t>
            </a:r>
            <a:endParaRPr lang="en-US" dirty="0"/>
          </a:p>
        </p:txBody>
      </p:sp>
      <p:grpSp>
        <p:nvGrpSpPr>
          <p:cNvPr id="21" name="Group 20"/>
          <p:cNvGrpSpPr/>
          <p:nvPr/>
        </p:nvGrpSpPr>
        <p:grpSpPr>
          <a:xfrm>
            <a:off x="1828324" y="2979420"/>
            <a:ext cx="8329030" cy="3192780"/>
            <a:chOff x="1371600" y="2979420"/>
            <a:chExt cx="6248400" cy="3192780"/>
          </a:xfrm>
        </p:grpSpPr>
        <p:sp>
          <p:nvSpPr>
            <p:cNvPr id="4" name="Rectangle 3"/>
            <p:cNvSpPr/>
            <p:nvPr/>
          </p:nvSpPr>
          <p:spPr bwMode="auto">
            <a:xfrm>
              <a:off x="1371600" y="2979420"/>
              <a:ext cx="6248400" cy="31927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Rectangle 4"/>
            <p:cNvSpPr/>
            <p:nvPr/>
          </p:nvSpPr>
          <p:spPr bwMode="auto">
            <a:xfrm>
              <a:off x="1643279" y="373571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Caching</a:t>
              </a:r>
            </a:p>
          </p:txBody>
        </p:sp>
        <p:sp>
          <p:nvSpPr>
            <p:cNvPr id="6" name="Rectangle 5"/>
            <p:cNvSpPr/>
            <p:nvPr/>
          </p:nvSpPr>
          <p:spPr bwMode="auto">
            <a:xfrm>
              <a:off x="3564839" y="373571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Modules</a:t>
              </a:r>
            </a:p>
          </p:txBody>
        </p:sp>
        <p:sp>
          <p:nvSpPr>
            <p:cNvPr id="7" name="Rectangle 6"/>
            <p:cNvSpPr/>
            <p:nvPr/>
          </p:nvSpPr>
          <p:spPr bwMode="auto">
            <a:xfrm>
              <a:off x="3564839" y="540258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Handlers</a:t>
              </a:r>
            </a:p>
          </p:txBody>
        </p:sp>
        <p:sp>
          <p:nvSpPr>
            <p:cNvPr id="8" name="Rectangle 7"/>
            <p:cNvSpPr/>
            <p:nvPr/>
          </p:nvSpPr>
          <p:spPr bwMode="auto">
            <a:xfrm>
              <a:off x="1643279" y="540258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Intrinsics</a:t>
              </a:r>
            </a:p>
          </p:txBody>
        </p:sp>
        <p:sp>
          <p:nvSpPr>
            <p:cNvPr id="9" name="Rectangle 8"/>
            <p:cNvSpPr/>
            <p:nvPr/>
          </p:nvSpPr>
          <p:spPr bwMode="auto">
            <a:xfrm>
              <a:off x="1643279" y="429578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Pages</a:t>
              </a:r>
            </a:p>
          </p:txBody>
        </p:sp>
        <p:sp>
          <p:nvSpPr>
            <p:cNvPr id="10" name="Rectangle 9"/>
            <p:cNvSpPr/>
            <p:nvPr/>
          </p:nvSpPr>
          <p:spPr bwMode="auto">
            <a:xfrm>
              <a:off x="3564839" y="429578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Controls</a:t>
              </a:r>
            </a:p>
          </p:txBody>
        </p:sp>
        <p:sp>
          <p:nvSpPr>
            <p:cNvPr id="11" name="Rectangle 10"/>
            <p:cNvSpPr/>
            <p:nvPr/>
          </p:nvSpPr>
          <p:spPr bwMode="auto">
            <a:xfrm>
              <a:off x="5486400" y="373571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Globalization</a:t>
              </a:r>
            </a:p>
          </p:txBody>
        </p:sp>
        <p:sp>
          <p:nvSpPr>
            <p:cNvPr id="12" name="Rectangle 11"/>
            <p:cNvSpPr/>
            <p:nvPr/>
          </p:nvSpPr>
          <p:spPr bwMode="auto">
            <a:xfrm>
              <a:off x="1643279" y="485394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Profile</a:t>
              </a:r>
            </a:p>
          </p:txBody>
        </p:sp>
        <p:sp>
          <p:nvSpPr>
            <p:cNvPr id="13" name="Rectangle 12"/>
            <p:cNvSpPr/>
            <p:nvPr/>
          </p:nvSpPr>
          <p:spPr bwMode="auto">
            <a:xfrm>
              <a:off x="5486400" y="4295785"/>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Master Pages</a:t>
              </a:r>
            </a:p>
          </p:txBody>
        </p:sp>
        <p:sp>
          <p:nvSpPr>
            <p:cNvPr id="14" name="Rectangle 13"/>
            <p:cNvSpPr/>
            <p:nvPr/>
          </p:nvSpPr>
          <p:spPr bwMode="auto">
            <a:xfrm>
              <a:off x="5486400" y="485394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Membership</a:t>
              </a:r>
            </a:p>
          </p:txBody>
        </p:sp>
        <p:sp>
          <p:nvSpPr>
            <p:cNvPr id="15" name="Rectangle 14"/>
            <p:cNvSpPr/>
            <p:nvPr/>
          </p:nvSpPr>
          <p:spPr bwMode="auto">
            <a:xfrm>
              <a:off x="3564839" y="485394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Roles</a:t>
              </a:r>
            </a:p>
          </p:txBody>
        </p:sp>
        <p:sp>
          <p:nvSpPr>
            <p:cNvPr id="16" name="Rectangle 15"/>
            <p:cNvSpPr/>
            <p:nvPr/>
          </p:nvSpPr>
          <p:spPr bwMode="auto">
            <a:xfrm>
              <a:off x="5486400" y="5402580"/>
              <a:ext cx="1828800" cy="4876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Etc.</a:t>
              </a:r>
            </a:p>
          </p:txBody>
        </p:sp>
        <p:sp>
          <p:nvSpPr>
            <p:cNvPr id="17" name="TextBox 28"/>
            <p:cNvSpPr txBox="1"/>
            <p:nvPr/>
          </p:nvSpPr>
          <p:spPr>
            <a:xfrm>
              <a:off x="1383440" y="3044071"/>
              <a:ext cx="6236560" cy="553998"/>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3000" dirty="0" smtClean="0">
                  <a:solidFill>
                    <a:schemeClr val="bg1">
                      <a:alpha val="99000"/>
                    </a:schemeClr>
                  </a:solidFill>
                </a:rPr>
                <a:t>ASP.NET Core</a:t>
              </a:r>
              <a:endParaRPr lang="en-US" sz="3000" dirty="0">
                <a:solidFill>
                  <a:schemeClr val="bg1">
                    <a:alpha val="99000"/>
                  </a:schemeClr>
                </a:solidFill>
              </a:endParaRPr>
            </a:p>
          </p:txBody>
        </p:sp>
      </p:grpSp>
      <p:sp>
        <p:nvSpPr>
          <p:cNvPr id="22" name="Rectangle 21"/>
          <p:cNvSpPr/>
          <p:nvPr/>
        </p:nvSpPr>
        <p:spPr>
          <a:xfrm>
            <a:off x="1835410" y="4893932"/>
            <a:ext cx="2681542"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ASP.NET </a:t>
            </a:r>
          </a:p>
          <a:p>
            <a:pPr algn="ctr" defTabSz="914099" fontAlgn="base">
              <a:spcBef>
                <a:spcPct val="0"/>
              </a:spcBef>
              <a:spcAft>
                <a:spcPct val="0"/>
              </a:spcAft>
            </a:pPr>
            <a:r>
              <a:rPr lang="en-US" dirty="0">
                <a:gradFill>
                  <a:gsLst>
                    <a:gs pos="0">
                      <a:srgbClr val="FFFFFF"/>
                    </a:gs>
                    <a:gs pos="100000">
                      <a:srgbClr val="FFFFFF"/>
                    </a:gs>
                  </a:gsLst>
                  <a:lin ang="5400000" scaled="0"/>
                </a:gradFill>
              </a:rPr>
              <a:t>Web Forms</a:t>
            </a:r>
          </a:p>
        </p:txBody>
      </p:sp>
      <p:sp>
        <p:nvSpPr>
          <p:cNvPr id="23" name="Rectangle 22"/>
          <p:cNvSpPr/>
          <p:nvPr/>
        </p:nvSpPr>
        <p:spPr>
          <a:xfrm>
            <a:off x="4662541" y="4893932"/>
            <a:ext cx="2681542"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ASP.NET </a:t>
            </a:r>
          </a:p>
          <a:p>
            <a:pPr algn="ctr" defTabSz="914099" fontAlgn="base">
              <a:spcBef>
                <a:spcPct val="0"/>
              </a:spcBef>
              <a:spcAft>
                <a:spcPct val="0"/>
              </a:spcAft>
            </a:pPr>
            <a:r>
              <a:rPr lang="en-US" dirty="0">
                <a:gradFill>
                  <a:gsLst>
                    <a:gs pos="0">
                      <a:srgbClr val="FFFFFF"/>
                    </a:gs>
                    <a:gs pos="100000">
                      <a:srgbClr val="FFFFFF"/>
                    </a:gs>
                  </a:gsLst>
                  <a:lin ang="5400000" scaled="0"/>
                </a:gradFill>
              </a:rPr>
              <a:t>MVC</a:t>
            </a:r>
          </a:p>
        </p:txBody>
      </p:sp>
      <p:sp>
        <p:nvSpPr>
          <p:cNvPr id="24" name="Rectangle 23"/>
          <p:cNvSpPr/>
          <p:nvPr/>
        </p:nvSpPr>
        <p:spPr>
          <a:xfrm>
            <a:off x="7482900" y="4886312"/>
            <a:ext cx="2681542" cy="10998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ASP.NET </a:t>
            </a:r>
          </a:p>
          <a:p>
            <a:pPr algn="ctr" defTabSz="914099" fontAlgn="base">
              <a:spcBef>
                <a:spcPct val="0"/>
              </a:spcBef>
              <a:spcAft>
                <a:spcPct val="0"/>
              </a:spcAft>
            </a:pPr>
            <a:r>
              <a:rPr lang="en-US" dirty="0">
                <a:gradFill>
                  <a:gsLst>
                    <a:gs pos="0">
                      <a:srgbClr val="FFFFFF"/>
                    </a:gs>
                    <a:gs pos="100000">
                      <a:srgbClr val="FFFFFF"/>
                    </a:gs>
                  </a:gsLst>
                  <a:lin ang="5400000" scaled="0"/>
                </a:gradFill>
              </a:rPr>
              <a:t>Web Pages</a:t>
            </a:r>
          </a:p>
        </p:txBody>
      </p:sp>
      <p:sp>
        <p:nvSpPr>
          <p:cNvPr id="28" name="Rectangle 27"/>
          <p:cNvSpPr/>
          <p:nvPr/>
        </p:nvSpPr>
        <p:spPr>
          <a:xfrm>
            <a:off x="1844107" y="3676022"/>
            <a:ext cx="4124455"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Web Forms View Engine</a:t>
            </a:r>
          </a:p>
        </p:txBody>
      </p:sp>
      <p:sp>
        <p:nvSpPr>
          <p:cNvPr id="29" name="Rectangle 28"/>
          <p:cNvSpPr/>
          <p:nvPr/>
        </p:nvSpPr>
        <p:spPr>
          <a:xfrm>
            <a:off x="6094412" y="3676022"/>
            <a:ext cx="4062942" cy="1092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Razor View Engine</a:t>
            </a:r>
          </a:p>
        </p:txBody>
      </p:sp>
      <p:sp>
        <p:nvSpPr>
          <p:cNvPr id="2" name="Left Brace 1"/>
          <p:cNvSpPr/>
          <p:nvPr/>
        </p:nvSpPr>
        <p:spPr>
          <a:xfrm rot="5400000">
            <a:off x="4343123" y="575600"/>
            <a:ext cx="533400" cy="5478201"/>
          </a:xfrm>
          <a:prstGeom prst="leftBrace">
            <a:avLst/>
          </a:prstGeom>
          <a:ln w="38100">
            <a:solidFill>
              <a:schemeClr val="tx2"/>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32" name="Left Brace 31"/>
          <p:cNvSpPr/>
          <p:nvPr/>
        </p:nvSpPr>
        <p:spPr>
          <a:xfrm rot="5400000">
            <a:off x="8556971" y="1969332"/>
            <a:ext cx="533400" cy="2681542"/>
          </a:xfrm>
          <a:prstGeom prst="leftBrace">
            <a:avLst/>
          </a:prstGeom>
          <a:ln w="38100">
            <a:solidFill>
              <a:schemeClr val="tx2"/>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8" name="TextBox 17"/>
          <p:cNvSpPr txBox="1"/>
          <p:nvPr/>
        </p:nvSpPr>
        <p:spPr>
          <a:xfrm>
            <a:off x="3330746" y="2620721"/>
            <a:ext cx="2694648" cy="461665"/>
          </a:xfrm>
          <a:prstGeom prst="rect">
            <a:avLst/>
          </a:prstGeom>
          <a:noFill/>
        </p:spPr>
        <p:txBody>
          <a:bodyPr wrap="none" rtlCol="0">
            <a:spAutoFit/>
          </a:bodyPr>
          <a:lstStyle/>
          <a:p>
            <a:r>
              <a:rPr lang="en-US" dirty="0" smtClean="0"/>
              <a:t>Visual Studio 2010</a:t>
            </a:r>
            <a:endParaRPr lang="en-US" dirty="0"/>
          </a:p>
        </p:txBody>
      </p:sp>
      <p:sp>
        <p:nvSpPr>
          <p:cNvPr id="33" name="TextBox 32"/>
          <p:cNvSpPr txBox="1"/>
          <p:nvPr/>
        </p:nvSpPr>
        <p:spPr>
          <a:xfrm>
            <a:off x="7993468" y="2588455"/>
            <a:ext cx="1666482" cy="461665"/>
          </a:xfrm>
          <a:prstGeom prst="rect">
            <a:avLst/>
          </a:prstGeom>
          <a:noFill/>
        </p:spPr>
        <p:txBody>
          <a:bodyPr wrap="none" rtlCol="0">
            <a:spAutoFit/>
          </a:bodyPr>
          <a:lstStyle/>
          <a:p>
            <a:r>
              <a:rPr lang="en-US" dirty="0" smtClean="0"/>
              <a:t>WebMatrix</a:t>
            </a:r>
            <a:endParaRPr lang="en-US" dirty="0"/>
          </a:p>
        </p:txBody>
      </p:sp>
    </p:spTree>
    <p:extLst>
      <p:ext uri="{BB962C8B-B14F-4D97-AF65-F5344CB8AC3E}">
        <p14:creationId xmlns:p14="http://schemas.microsoft.com/office/powerpoint/2010/main" val="4258758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3.33333E-6 3.7037E-7 L 3.33333E-6 0.45509 " pathEditMode="relative" rAng="0" ptsTypes="AA">
                                      <p:cBhvr>
                                        <p:cTn id="13" dur="2000" fill="hold"/>
                                        <p:tgtEl>
                                          <p:spTgt spid="21"/>
                                        </p:tgtEl>
                                        <p:attrNameLst>
                                          <p:attrName>ppt_x</p:attrName>
                                          <p:attrName>ppt_y</p:attrName>
                                        </p:attrNameLst>
                                      </p:cBhvr>
                                      <p:rCtr x="0" y="22755"/>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29" grpId="0" animBg="1"/>
      <p:bldP spid="2" grpId="0" animBg="1"/>
      <p:bldP spid="32" grpId="0" animBg="1"/>
      <p:bldP spid="18"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Platform Installer</a:t>
            </a:r>
            <a:endParaRPr lang="en-US" dirty="0"/>
          </a:p>
        </p:txBody>
      </p:sp>
      <p:sp>
        <p:nvSpPr>
          <p:cNvPr id="3" name="Content Placeholder 2"/>
          <p:cNvSpPr>
            <a:spLocks noGrp="1"/>
          </p:cNvSpPr>
          <p:nvPr>
            <p:ph idx="4294967295"/>
          </p:nvPr>
        </p:nvSpPr>
        <p:spPr>
          <a:xfrm>
            <a:off x="517525" y="1141412"/>
            <a:ext cx="11149013" cy="5108575"/>
          </a:xfrm>
        </p:spPr>
        <p:txBody>
          <a:bodyPr>
            <a:noAutofit/>
          </a:bodyPr>
          <a:lstStyle/>
          <a:p>
            <a:pPr marL="0" indent="0" defTabSz="685864">
              <a:spcBef>
                <a:spcPts val="1200"/>
              </a:spcBef>
              <a:buNone/>
            </a:pPr>
            <a:r>
              <a:rPr lang="en-US" sz="2800" dirty="0">
                <a:solidFill>
                  <a:schemeClr val="accent2">
                    <a:alpha val="99000"/>
                  </a:schemeClr>
                </a:solidFill>
                <a:latin typeface="Segoe UI Light" pitchFamily="34" charset="0"/>
              </a:rPr>
              <a:t>Makes it easy to install the </a:t>
            </a:r>
            <a:r>
              <a:rPr lang="en-US" sz="2800" dirty="0" smtClean="0">
                <a:solidFill>
                  <a:schemeClr val="accent2">
                    <a:alpha val="99000"/>
                  </a:schemeClr>
                </a:solidFill>
                <a:latin typeface="Segoe UI Light" pitchFamily="34" charset="0"/>
              </a:rPr>
              <a:t>Microsoft Web </a:t>
            </a:r>
            <a:r>
              <a:rPr lang="en-US" sz="2800" dirty="0">
                <a:solidFill>
                  <a:schemeClr val="accent2">
                    <a:alpha val="99000"/>
                  </a:schemeClr>
                </a:solidFill>
                <a:latin typeface="Segoe UI Light" pitchFamily="34" charset="0"/>
              </a:rPr>
              <a:t>Platform from one place</a:t>
            </a:r>
          </a:p>
          <a:p>
            <a:pPr marL="259591" lvl="1" indent="0" defTabSz="685864">
              <a:spcBef>
                <a:spcPts val="1200"/>
              </a:spcBef>
              <a:buNone/>
            </a:pPr>
            <a:r>
              <a:rPr lang="en-US" sz="2400" dirty="0">
                <a:solidFill>
                  <a:schemeClr val="accent2">
                    <a:alpha val="99000"/>
                  </a:schemeClr>
                </a:solidFill>
                <a:latin typeface="Segoe UI Light" pitchFamily="34" charset="0"/>
              </a:rPr>
              <a:t>Framework, Web Server, Database and Tools </a:t>
            </a:r>
          </a:p>
          <a:p>
            <a:pPr marL="0" indent="0" defTabSz="685864">
              <a:spcBef>
                <a:spcPts val="1200"/>
              </a:spcBef>
              <a:buNone/>
            </a:pPr>
            <a:r>
              <a:rPr lang="en-US" sz="2800" dirty="0">
                <a:solidFill>
                  <a:schemeClr val="tx2">
                    <a:alpha val="99000"/>
                  </a:schemeClr>
                </a:solidFill>
                <a:latin typeface="Segoe UI Light" pitchFamily="34" charset="0"/>
              </a:rPr>
              <a:t>Cost = free; Size &lt; 2MB</a:t>
            </a:r>
          </a:p>
          <a:p>
            <a:pPr marL="0" indent="0" defTabSz="685864">
              <a:spcBef>
                <a:spcPts val="1200"/>
              </a:spcBef>
              <a:buNone/>
            </a:pPr>
            <a:r>
              <a:rPr lang="en-US" sz="2800" dirty="0">
                <a:solidFill>
                  <a:schemeClr val="accent2">
                    <a:alpha val="99000"/>
                  </a:schemeClr>
                </a:solidFill>
                <a:latin typeface="Segoe UI Light" pitchFamily="34" charset="0"/>
              </a:rPr>
              <a:t>Always has latest version of the platform available</a:t>
            </a:r>
          </a:p>
          <a:p>
            <a:pPr marL="0" indent="0" defTabSz="685864">
              <a:spcBef>
                <a:spcPts val="1200"/>
              </a:spcBef>
              <a:buNone/>
            </a:pPr>
            <a:r>
              <a:rPr lang="en-US" sz="2800" dirty="0">
                <a:solidFill>
                  <a:schemeClr val="tx2">
                    <a:alpha val="99000"/>
                  </a:schemeClr>
                </a:solidFill>
                <a:latin typeface="Segoe UI Light" pitchFamily="34" charset="0"/>
              </a:rPr>
              <a:t>Available in 9 languages</a:t>
            </a:r>
          </a:p>
          <a:p>
            <a:pPr marL="0" indent="0" defTabSz="685864">
              <a:spcBef>
                <a:spcPts val="1200"/>
              </a:spcBef>
              <a:buNone/>
            </a:pPr>
            <a:r>
              <a:rPr lang="en-US" sz="2800" dirty="0">
                <a:solidFill>
                  <a:schemeClr val="accent2">
                    <a:alpha val="99000"/>
                  </a:schemeClr>
                </a:solidFill>
                <a:latin typeface="Segoe UI Light" pitchFamily="34" charset="0"/>
              </a:rPr>
              <a:t>Web App Gallery</a:t>
            </a:r>
          </a:p>
          <a:p>
            <a:pPr marL="259591" lvl="1" indent="0" defTabSz="685864">
              <a:spcBef>
                <a:spcPts val="1200"/>
              </a:spcBef>
              <a:buNone/>
            </a:pPr>
            <a:r>
              <a:rPr lang="en-US" sz="2400" dirty="0" err="1">
                <a:solidFill>
                  <a:schemeClr val="accent2">
                    <a:alpha val="99000"/>
                  </a:schemeClr>
                </a:solidFill>
                <a:latin typeface="Segoe UI Light" pitchFamily="34" charset="0"/>
              </a:rPr>
              <a:t>Umbraco</a:t>
            </a:r>
            <a:r>
              <a:rPr lang="en-US" sz="2400" dirty="0">
                <a:solidFill>
                  <a:schemeClr val="accent2">
                    <a:alpha val="99000"/>
                  </a:schemeClr>
                </a:solidFill>
                <a:latin typeface="Segoe UI Light" pitchFamily="34" charset="0"/>
              </a:rPr>
              <a:t>, </a:t>
            </a:r>
            <a:r>
              <a:rPr lang="en-US" sz="2400" dirty="0" err="1">
                <a:solidFill>
                  <a:schemeClr val="accent2">
                    <a:alpha val="99000"/>
                  </a:schemeClr>
                </a:solidFill>
                <a:latin typeface="Segoe UI Light" pitchFamily="34" charset="0"/>
              </a:rPr>
              <a:t>DotNetNuke</a:t>
            </a:r>
            <a:r>
              <a:rPr lang="en-US" sz="2400" dirty="0">
                <a:solidFill>
                  <a:schemeClr val="accent2">
                    <a:alpha val="99000"/>
                  </a:schemeClr>
                </a:solidFill>
                <a:latin typeface="Segoe UI Light" pitchFamily="34" charset="0"/>
              </a:rPr>
              <a:t>, Drupal, </a:t>
            </a:r>
            <a:r>
              <a:rPr lang="en-US" sz="2400" dirty="0" err="1">
                <a:solidFill>
                  <a:schemeClr val="accent2">
                    <a:alpha val="99000"/>
                  </a:schemeClr>
                </a:solidFill>
                <a:latin typeface="Segoe UI Light" pitchFamily="34" charset="0"/>
              </a:rPr>
              <a:t>WordPress</a:t>
            </a:r>
            <a:r>
              <a:rPr lang="en-US" sz="2400" dirty="0">
                <a:solidFill>
                  <a:schemeClr val="accent2">
                    <a:alpha val="99000"/>
                  </a:schemeClr>
                </a:solidFill>
                <a:latin typeface="Segoe UI Light" pitchFamily="34" charset="0"/>
              </a:rPr>
              <a:t> and </a:t>
            </a:r>
            <a:r>
              <a:rPr lang="en-US" sz="2400" dirty="0" smtClean="0">
                <a:solidFill>
                  <a:schemeClr val="accent2">
                    <a:alpha val="99000"/>
                  </a:schemeClr>
                </a:solidFill>
                <a:latin typeface="Segoe UI Light" pitchFamily="34" charset="0"/>
              </a:rPr>
              <a:t>many </a:t>
            </a:r>
            <a:r>
              <a:rPr lang="en-US" sz="2400" dirty="0">
                <a:solidFill>
                  <a:schemeClr val="accent2">
                    <a:alpha val="99000"/>
                  </a:schemeClr>
                </a:solidFill>
                <a:latin typeface="Segoe UI Light" pitchFamily="34" charset="0"/>
              </a:rPr>
              <a:t>more</a:t>
            </a:r>
          </a:p>
          <a:p>
            <a:pPr marL="259591" lvl="1" indent="0" defTabSz="685864">
              <a:spcBef>
                <a:spcPts val="1200"/>
              </a:spcBef>
              <a:buNone/>
            </a:pPr>
            <a:r>
              <a:rPr lang="en-US" sz="2400" dirty="0">
                <a:solidFill>
                  <a:schemeClr val="accent2">
                    <a:alpha val="99000"/>
                  </a:schemeClr>
                </a:solidFill>
                <a:latin typeface="Segoe UI Light" pitchFamily="34" charset="0"/>
              </a:rPr>
              <a:t>Submit your own apps, get </a:t>
            </a:r>
            <a:r>
              <a:rPr lang="en-US" sz="2400" dirty="0" smtClean="0">
                <a:solidFill>
                  <a:schemeClr val="accent2">
                    <a:alpha val="99000"/>
                  </a:schemeClr>
                </a:solidFill>
                <a:latin typeface="Segoe UI Light" pitchFamily="34" charset="0"/>
              </a:rPr>
              <a:t>distribution</a:t>
            </a:r>
            <a:endParaRPr lang="en-US" sz="2400" dirty="0">
              <a:solidFill>
                <a:schemeClr val="accent2">
                  <a:alpha val="99000"/>
                </a:schemeClr>
              </a:solidFill>
              <a:latin typeface="Segoe UI Light" pitchFamily="34" charset="0"/>
            </a:endParaRPr>
          </a:p>
        </p:txBody>
      </p:sp>
      <p:sp>
        <p:nvSpPr>
          <p:cNvPr id="5" name="Freeform 73"/>
          <p:cNvSpPr>
            <a:spLocks noEditPoints="1"/>
          </p:cNvSpPr>
          <p:nvPr/>
        </p:nvSpPr>
        <p:spPr bwMode="black">
          <a:xfrm>
            <a:off x="9441713" y="4102215"/>
            <a:ext cx="2224826" cy="214777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6115654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Web PI &amp; WebMatrix</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352010652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MVC 101</a:t>
            </a:r>
          </a:p>
        </p:txBody>
      </p:sp>
      <p:sp>
        <p:nvSpPr>
          <p:cNvPr id="4" name="Rectangle 3"/>
          <p:cNvSpPr/>
          <p:nvPr/>
        </p:nvSpPr>
        <p:spPr bwMode="auto">
          <a:xfrm>
            <a:off x="4951412" y="1141413"/>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Controller</a:t>
            </a:r>
          </a:p>
          <a:p>
            <a:pPr algn="ctr" defTabSz="914099" fontAlgn="base">
              <a:spcBef>
                <a:spcPct val="0"/>
              </a:spcBef>
              <a:spcAft>
                <a:spcPct val="0"/>
              </a:spcAft>
            </a:pPr>
            <a:r>
              <a:rPr lang="en-US" dirty="0">
                <a:gradFill>
                  <a:gsLst>
                    <a:gs pos="0">
                      <a:srgbClr val="FFFFFF"/>
                    </a:gs>
                    <a:gs pos="100000">
                      <a:srgbClr val="FFFFFF"/>
                    </a:gs>
                  </a:gsLst>
                  <a:lin ang="5400000" scaled="0"/>
                </a:gradFill>
              </a:rPr>
              <a:t>(Input)</a:t>
            </a:r>
          </a:p>
        </p:txBody>
      </p:sp>
      <p:sp>
        <p:nvSpPr>
          <p:cNvPr id="5" name="Rectangle 4"/>
          <p:cNvSpPr/>
          <p:nvPr/>
        </p:nvSpPr>
        <p:spPr bwMode="auto">
          <a:xfrm>
            <a:off x="3064133" y="3963988"/>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View</a:t>
            </a:r>
          </a:p>
          <a:p>
            <a:pPr algn="ctr" defTabSz="914099" fontAlgn="base">
              <a:spcBef>
                <a:spcPct val="0"/>
              </a:spcBef>
              <a:spcAft>
                <a:spcPct val="0"/>
              </a:spcAft>
            </a:pPr>
            <a:r>
              <a:rPr lang="en-US" dirty="0">
                <a:gradFill>
                  <a:gsLst>
                    <a:gs pos="0">
                      <a:srgbClr val="FFFFFF"/>
                    </a:gs>
                    <a:gs pos="100000">
                      <a:srgbClr val="FFFFFF"/>
                    </a:gs>
                  </a:gsLst>
                  <a:lin ang="5400000" scaled="0"/>
                </a:gradFill>
              </a:rPr>
              <a:t>(Presentation)</a:t>
            </a:r>
          </a:p>
        </p:txBody>
      </p:sp>
      <p:sp>
        <p:nvSpPr>
          <p:cNvPr id="6" name="Rectangle 5"/>
          <p:cNvSpPr/>
          <p:nvPr/>
        </p:nvSpPr>
        <p:spPr bwMode="auto">
          <a:xfrm>
            <a:off x="6863500" y="3963988"/>
            <a:ext cx="2286000" cy="2286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gradFill>
                  <a:gsLst>
                    <a:gs pos="0">
                      <a:srgbClr val="FFFFFF"/>
                    </a:gs>
                    <a:gs pos="100000">
                      <a:srgbClr val="FFFFFF"/>
                    </a:gs>
                  </a:gsLst>
                  <a:lin ang="5400000" scaled="0"/>
                </a:gradFill>
              </a:rPr>
              <a:t>Model</a:t>
            </a:r>
          </a:p>
          <a:p>
            <a:pPr algn="ctr" defTabSz="914099" fontAlgn="base">
              <a:spcBef>
                <a:spcPct val="0"/>
              </a:spcBef>
              <a:spcAft>
                <a:spcPct val="0"/>
              </a:spcAft>
            </a:pPr>
            <a:r>
              <a:rPr lang="en-US" dirty="0">
                <a:gradFill>
                  <a:gsLst>
                    <a:gs pos="0">
                      <a:srgbClr val="FFFFFF"/>
                    </a:gs>
                    <a:gs pos="100000">
                      <a:srgbClr val="FFFFFF"/>
                    </a:gs>
                  </a:gsLst>
                  <a:lin ang="5400000" scaled="0"/>
                </a:gradFill>
              </a:rPr>
              <a:t>(Data)</a:t>
            </a:r>
          </a:p>
        </p:txBody>
      </p:sp>
      <p:sp>
        <p:nvSpPr>
          <p:cNvPr id="7" name="Right Arrow 6"/>
          <p:cNvSpPr/>
          <p:nvPr/>
        </p:nvSpPr>
        <p:spPr bwMode="auto">
          <a:xfrm rot="8395715">
            <a:off x="3888667" y="2900195"/>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8" name="Right Arrow 7"/>
          <p:cNvSpPr/>
          <p:nvPr/>
        </p:nvSpPr>
        <p:spPr bwMode="auto">
          <a:xfrm rot="2918376">
            <a:off x="7418888" y="2900195"/>
            <a:ext cx="882318" cy="88231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
        <p:nvSpPr>
          <p:cNvPr id="9" name="Right Arrow 8"/>
          <p:cNvSpPr/>
          <p:nvPr/>
        </p:nvSpPr>
        <p:spPr bwMode="auto">
          <a:xfrm>
            <a:off x="5665658" y="4665829"/>
            <a:ext cx="882318" cy="88231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022914"/>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http://www.w3.org/XML/1998/namespace"/>
    <ds:schemaRef ds:uri="http://purl.org/dc/dcmitype/"/>
    <ds:schemaRef ds:uri="http://purl.org/dc/terms/"/>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3193</TotalTime>
  <Words>6360</Words>
  <Application>Microsoft Office PowerPoint</Application>
  <PresentationFormat>Custom</PresentationFormat>
  <Paragraphs>677</Paragraphs>
  <Slides>56</Slides>
  <Notes>53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68" baseType="lpstr">
      <vt:lpstr>Arial</vt:lpstr>
      <vt:lpstr>Segoe UI Light</vt:lpstr>
      <vt:lpstr>Tahoma</vt:lpstr>
      <vt:lpstr>Segoe Light</vt:lpstr>
      <vt:lpstr>Segoe UI</vt:lpstr>
      <vt:lpstr>Consolas</vt:lpstr>
      <vt:lpstr>Courier New</vt:lpstr>
      <vt:lpstr>Wingdings</vt:lpstr>
      <vt:lpstr>Calibri</vt:lpstr>
      <vt:lpstr>MS1444_Windows Azure Template 16x9_r08b</vt:lpstr>
      <vt:lpstr>White with Consolas font for code slides</vt:lpstr>
      <vt:lpstr>think-cell Slide</vt:lpstr>
      <vt:lpstr>WebCamps Online</vt:lpstr>
      <vt:lpstr>Building Web Sites Using ASP.NET 4.5</vt:lpstr>
      <vt:lpstr>Agenda </vt:lpstr>
      <vt:lpstr>PowerPoint Presentation</vt:lpstr>
      <vt:lpstr>Today’s Web Developers</vt:lpstr>
      <vt:lpstr>ASP.NET: A Framework For All</vt:lpstr>
      <vt:lpstr>Web Platform Installer</vt:lpstr>
      <vt:lpstr>Web PI &amp; WebMatrix</vt:lpstr>
      <vt:lpstr>ASP.NET MVC 101</vt:lpstr>
      <vt:lpstr>How MVC Works</vt:lpstr>
      <vt:lpstr>Razor Syntax</vt:lpstr>
      <vt:lpstr>Asp.NET MVC fundamentals</vt:lpstr>
      <vt:lpstr>Agenda</vt:lpstr>
      <vt:lpstr>Data Access Easier is Easier with  Entity Framework</vt:lpstr>
      <vt:lpstr>Different Approaches for Entity Framework</vt:lpstr>
      <vt:lpstr>Model First Database first CODE FIRST </vt:lpstr>
      <vt:lpstr>Model Metadata</vt:lpstr>
      <vt:lpstr>Adding model metadata</vt:lpstr>
      <vt:lpstr>ViewModels</vt:lpstr>
      <vt:lpstr>ViewModels</vt:lpstr>
      <vt:lpstr>What Are Html Helpers?</vt:lpstr>
      <vt:lpstr>Advanced Html Helpers</vt:lpstr>
      <vt:lpstr>Html Helpers and Templates</vt:lpstr>
      <vt:lpstr>HTML Helpers</vt:lpstr>
      <vt:lpstr>What Did We See in the Demo?</vt:lpstr>
      <vt:lpstr>Validation Made Easier</vt:lpstr>
      <vt:lpstr>Validation</vt:lpstr>
      <vt:lpstr>What Did We See in the Demo?</vt:lpstr>
      <vt:lpstr>Processing forms</vt:lpstr>
      <vt:lpstr>What Did We See?</vt:lpstr>
      <vt:lpstr>Validating Concepts</vt:lpstr>
      <vt:lpstr>Validation Rules</vt:lpstr>
      <vt:lpstr>HTML Helpers for Validation</vt:lpstr>
      <vt:lpstr>Validation Concepts</vt:lpstr>
      <vt:lpstr>Client-Side Validation</vt:lpstr>
      <vt:lpstr>Unobtrusive Client-Side Validation</vt:lpstr>
      <vt:lpstr>Client side validation</vt:lpstr>
      <vt:lpstr>Remote Validation</vt:lpstr>
      <vt:lpstr>Remote validation</vt:lpstr>
      <vt:lpstr>Why Dependency Injection?</vt:lpstr>
      <vt:lpstr>Dependency Injection</vt:lpstr>
      <vt:lpstr>Supported DI Points</vt:lpstr>
      <vt:lpstr>Dependency injection</vt:lpstr>
      <vt:lpstr>Action Filters</vt:lpstr>
      <vt:lpstr>Global Action Filters</vt:lpstr>
      <vt:lpstr>Global Action Filters</vt:lpstr>
      <vt:lpstr>Advanced Validation</vt:lpstr>
      <vt:lpstr>Compare Validator</vt:lpstr>
      <vt:lpstr>Remote Validation</vt:lpstr>
      <vt:lpstr>Advanced validation</vt:lpstr>
      <vt:lpstr>Summary </vt:lpstr>
      <vt:lpstr>Demo title</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ADI</cp:lastModifiedBy>
  <cp:revision>302</cp:revision>
  <cp:lastPrinted>2011-10-11T14:25:22Z</cp:lastPrinted>
  <dcterms:created xsi:type="dcterms:W3CDTF">2011-03-29T16:07:22Z</dcterms:created>
  <dcterms:modified xsi:type="dcterms:W3CDTF">2012-04-06T18:43:10Z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